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bin" ContentType="application/vnd.openxmlformats-officedocument.oleObject"/>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56" r:id="rId2"/>
    <p:sldId id="320" r:id="rId3"/>
    <p:sldId id="321" r:id="rId4"/>
    <p:sldId id="315" r:id="rId5"/>
    <p:sldId id="316" r:id="rId6"/>
    <p:sldId id="317" r:id="rId7"/>
    <p:sldId id="318" r:id="rId8"/>
    <p:sldId id="264" r:id="rId9"/>
    <p:sldId id="312" r:id="rId10"/>
    <p:sldId id="313" r:id="rId11"/>
    <p:sldId id="265" r:id="rId12"/>
    <p:sldId id="266" r:id="rId13"/>
    <p:sldId id="267" r:id="rId14"/>
    <p:sldId id="269" r:id="rId15"/>
    <p:sldId id="270" r:id="rId16"/>
    <p:sldId id="271" r:id="rId17"/>
    <p:sldId id="273" r:id="rId18"/>
    <p:sldId id="272" r:id="rId19"/>
    <p:sldId id="276" r:id="rId20"/>
    <p:sldId id="277" r:id="rId21"/>
    <p:sldId id="304" r:id="rId22"/>
    <p:sldId id="278" r:id="rId23"/>
    <p:sldId id="279" r:id="rId24"/>
    <p:sldId id="282" r:id="rId25"/>
    <p:sldId id="283" r:id="rId26"/>
    <p:sldId id="284" r:id="rId27"/>
    <p:sldId id="286" r:id="rId28"/>
    <p:sldId id="305" r:id="rId29"/>
    <p:sldId id="306" r:id="rId30"/>
    <p:sldId id="287" r:id="rId31"/>
    <p:sldId id="290" r:id="rId32"/>
    <p:sldId id="288" r:id="rId33"/>
    <p:sldId id="294" r:id="rId34"/>
    <p:sldId id="308" r:id="rId35"/>
    <p:sldId id="314" r:id="rId36"/>
    <p:sldId id="289" r:id="rId37"/>
    <p:sldId id="291" r:id="rId38"/>
    <p:sldId id="295" r:id="rId39"/>
    <p:sldId id="292" r:id="rId40"/>
    <p:sldId id="296" r:id="rId41"/>
    <p:sldId id="299" r:id="rId42"/>
    <p:sldId id="297" r:id="rId43"/>
    <p:sldId id="300" r:id="rId44"/>
    <p:sldId id="311" r:id="rId45"/>
    <p:sldId id="302" r:id="rId46"/>
  </p:sldIdLst>
  <p:sldSz cx="9144000" cy="6858000" type="screen4x3"/>
  <p:notesSz cx="6797675" cy="9874250"/>
  <p:defaultTextStyle>
    <a:defPPr>
      <a:defRPr lang="zh-CN"/>
    </a:defPPr>
    <a:lvl1pPr algn="l" rtl="0" fontAlgn="base">
      <a:spcBef>
        <a:spcPct val="0"/>
      </a:spcBef>
      <a:spcAft>
        <a:spcPct val="0"/>
      </a:spcAft>
      <a:defRPr kern="1200">
        <a:solidFill>
          <a:schemeClr val="tx1"/>
        </a:solidFill>
        <a:latin typeface="Arial" charset="0"/>
        <a:ea typeface="宋体" charset="-122"/>
        <a:cs typeface="华文细黑"/>
      </a:defRPr>
    </a:lvl1pPr>
    <a:lvl2pPr marL="457200" algn="l" rtl="0" fontAlgn="base">
      <a:spcBef>
        <a:spcPct val="0"/>
      </a:spcBef>
      <a:spcAft>
        <a:spcPct val="0"/>
      </a:spcAft>
      <a:defRPr kern="1200">
        <a:solidFill>
          <a:schemeClr val="tx1"/>
        </a:solidFill>
        <a:latin typeface="Arial" charset="0"/>
        <a:ea typeface="宋体" charset="-122"/>
        <a:cs typeface="华文细黑"/>
      </a:defRPr>
    </a:lvl2pPr>
    <a:lvl3pPr marL="914400" algn="l" rtl="0" fontAlgn="base">
      <a:spcBef>
        <a:spcPct val="0"/>
      </a:spcBef>
      <a:spcAft>
        <a:spcPct val="0"/>
      </a:spcAft>
      <a:defRPr kern="1200">
        <a:solidFill>
          <a:schemeClr val="tx1"/>
        </a:solidFill>
        <a:latin typeface="Arial" charset="0"/>
        <a:ea typeface="宋体" charset="-122"/>
        <a:cs typeface="华文细黑"/>
      </a:defRPr>
    </a:lvl3pPr>
    <a:lvl4pPr marL="1371600" algn="l" rtl="0" fontAlgn="base">
      <a:spcBef>
        <a:spcPct val="0"/>
      </a:spcBef>
      <a:spcAft>
        <a:spcPct val="0"/>
      </a:spcAft>
      <a:defRPr kern="1200">
        <a:solidFill>
          <a:schemeClr val="tx1"/>
        </a:solidFill>
        <a:latin typeface="Arial" charset="0"/>
        <a:ea typeface="宋体" charset="-122"/>
        <a:cs typeface="华文细黑"/>
      </a:defRPr>
    </a:lvl4pPr>
    <a:lvl5pPr marL="1828800" algn="l" rtl="0" fontAlgn="base">
      <a:spcBef>
        <a:spcPct val="0"/>
      </a:spcBef>
      <a:spcAft>
        <a:spcPct val="0"/>
      </a:spcAft>
      <a:defRPr kern="1200">
        <a:solidFill>
          <a:schemeClr val="tx1"/>
        </a:solidFill>
        <a:latin typeface="Arial" charset="0"/>
        <a:ea typeface="宋体" charset="-122"/>
        <a:cs typeface="华文细黑"/>
      </a:defRPr>
    </a:lvl5pPr>
    <a:lvl6pPr marL="2286000" algn="l" defTabSz="914400" rtl="0" eaLnBrk="1" latinLnBrk="0" hangingPunct="1">
      <a:defRPr kern="1200">
        <a:solidFill>
          <a:schemeClr val="tx1"/>
        </a:solidFill>
        <a:latin typeface="Arial" charset="0"/>
        <a:ea typeface="宋体" charset="-122"/>
        <a:cs typeface="华文细黑"/>
      </a:defRPr>
    </a:lvl6pPr>
    <a:lvl7pPr marL="2743200" algn="l" defTabSz="914400" rtl="0" eaLnBrk="1" latinLnBrk="0" hangingPunct="1">
      <a:defRPr kern="1200">
        <a:solidFill>
          <a:schemeClr val="tx1"/>
        </a:solidFill>
        <a:latin typeface="Arial" charset="0"/>
        <a:ea typeface="宋体" charset="-122"/>
        <a:cs typeface="华文细黑"/>
      </a:defRPr>
    </a:lvl7pPr>
    <a:lvl8pPr marL="3200400" algn="l" defTabSz="914400" rtl="0" eaLnBrk="1" latinLnBrk="0" hangingPunct="1">
      <a:defRPr kern="1200">
        <a:solidFill>
          <a:schemeClr val="tx1"/>
        </a:solidFill>
        <a:latin typeface="Arial" charset="0"/>
        <a:ea typeface="宋体" charset="-122"/>
        <a:cs typeface="华文细黑"/>
      </a:defRPr>
    </a:lvl8pPr>
    <a:lvl9pPr marL="3657600" algn="l" defTabSz="914400" rtl="0" eaLnBrk="1" latinLnBrk="0" hangingPunct="1">
      <a:defRPr kern="1200">
        <a:solidFill>
          <a:schemeClr val="tx1"/>
        </a:solidFill>
        <a:latin typeface="Arial" charset="0"/>
        <a:ea typeface="宋体" charset="-122"/>
        <a:cs typeface="华文细黑"/>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novo Use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96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3503D1-F99E-4008-A532-2BE8A3096FB6}" type="doc">
      <dgm:prSet loTypeId="urn:microsoft.com/office/officeart/2005/8/layout/hList9" loCatId="list" qsTypeId="urn:microsoft.com/office/officeart/2005/8/quickstyle/simple1#1" qsCatId="simple" csTypeId="urn:microsoft.com/office/officeart/2005/8/colors/accent1_2#1" csCatId="accent1" phldr="1"/>
      <dgm:spPr/>
      <dgm:t>
        <a:bodyPr/>
        <a:lstStyle/>
        <a:p>
          <a:endParaRPr lang="zh-CN" altLang="en-US"/>
        </a:p>
      </dgm:t>
    </dgm:pt>
    <dgm:pt modelId="{217BC9B1-963A-4A86-8408-D6606E735E2F}">
      <dgm:prSet phldrT="[文本]"/>
      <dgm:spPr/>
      <dgm:t>
        <a:bodyPr/>
        <a:lstStyle/>
        <a:p>
          <a:r>
            <a:rPr lang="en-US" altLang="zh-CN" dirty="0" smtClean="0">
              <a:solidFill>
                <a:srgbClr val="C00000"/>
              </a:solidFill>
            </a:rPr>
            <a:t>ETF</a:t>
          </a:r>
          <a:endParaRPr lang="zh-CN" altLang="en-US" dirty="0">
            <a:solidFill>
              <a:srgbClr val="C00000"/>
            </a:solidFill>
          </a:endParaRPr>
        </a:p>
      </dgm:t>
    </dgm:pt>
    <dgm:pt modelId="{62A1E3DF-63A1-4F26-BAB7-30B18C1E3309}" type="parTrans" cxnId="{0B20113F-0B5D-4E6D-A485-9B675176DA2B}">
      <dgm:prSet/>
      <dgm:spPr/>
      <dgm:t>
        <a:bodyPr/>
        <a:lstStyle/>
        <a:p>
          <a:endParaRPr lang="zh-CN" altLang="en-US"/>
        </a:p>
      </dgm:t>
    </dgm:pt>
    <dgm:pt modelId="{87962005-804F-43BB-B74C-2156627E9D8D}" type="sibTrans" cxnId="{0B20113F-0B5D-4E6D-A485-9B675176DA2B}">
      <dgm:prSet/>
      <dgm:spPr/>
      <dgm:t>
        <a:bodyPr/>
        <a:lstStyle/>
        <a:p>
          <a:endParaRPr lang="zh-CN" altLang="en-US"/>
        </a:p>
      </dgm:t>
    </dgm:pt>
    <dgm:pt modelId="{9A43C539-D634-412A-B84F-A666745F0A54}">
      <dgm:prSet phldrT="[文本]"/>
      <dgm:spPr/>
      <dgm:t>
        <a:bodyPr/>
        <a:lstStyle/>
        <a:p>
          <a:r>
            <a:rPr lang="zh-CN" altLang="en-US" dirty="0" smtClean="0"/>
            <a:t>交易</a:t>
          </a:r>
          <a:endParaRPr lang="zh-CN" altLang="en-US" dirty="0"/>
        </a:p>
      </dgm:t>
    </dgm:pt>
    <dgm:pt modelId="{2C4CDAF5-F14F-46E8-B73D-B06367C1174C}" type="parTrans" cxnId="{A52C2EC3-2F6D-45E6-9C3B-EB0B03DB23A2}">
      <dgm:prSet/>
      <dgm:spPr/>
      <dgm:t>
        <a:bodyPr/>
        <a:lstStyle/>
        <a:p>
          <a:endParaRPr lang="zh-CN" altLang="en-US"/>
        </a:p>
      </dgm:t>
    </dgm:pt>
    <dgm:pt modelId="{794D18A6-A6E8-49C8-BDFA-73AF1E898621}" type="sibTrans" cxnId="{A52C2EC3-2F6D-45E6-9C3B-EB0B03DB23A2}">
      <dgm:prSet/>
      <dgm:spPr/>
      <dgm:t>
        <a:bodyPr/>
        <a:lstStyle/>
        <a:p>
          <a:endParaRPr lang="zh-CN" altLang="en-US"/>
        </a:p>
      </dgm:t>
    </dgm:pt>
    <dgm:pt modelId="{B5F923B5-EAB1-48DD-9B8E-4452D0AB6EEA}">
      <dgm:prSet phldrT="[文本]"/>
      <dgm:spPr/>
      <dgm:t>
        <a:bodyPr/>
        <a:lstStyle/>
        <a:p>
          <a:r>
            <a:rPr lang="zh-CN" altLang="en-US" dirty="0" smtClean="0"/>
            <a:t>申赎：</a:t>
          </a:r>
          <a:endParaRPr lang="en-US" altLang="zh-CN" dirty="0" smtClean="0"/>
        </a:p>
        <a:p>
          <a:r>
            <a:rPr lang="en-US" altLang="zh-CN" b="1" dirty="0" smtClean="0">
              <a:solidFill>
                <a:srgbClr val="C00000"/>
              </a:solidFill>
            </a:rPr>
            <a:t>     </a:t>
          </a:r>
          <a:r>
            <a:rPr lang="zh-CN" altLang="en-US" b="1" dirty="0" smtClean="0">
              <a:solidFill>
                <a:srgbClr val="C00000"/>
              </a:solidFill>
            </a:rPr>
            <a:t>组合证券</a:t>
          </a:r>
          <a:endParaRPr lang="zh-CN" altLang="en-US" b="1" dirty="0">
            <a:solidFill>
              <a:srgbClr val="C00000"/>
            </a:solidFill>
          </a:endParaRPr>
        </a:p>
      </dgm:t>
    </dgm:pt>
    <dgm:pt modelId="{FECB20A1-9460-41CA-BF1C-E6A5412B72D6}" type="parTrans" cxnId="{431A423E-C0B0-4C2C-8C95-9602170D00AA}">
      <dgm:prSet/>
      <dgm:spPr/>
      <dgm:t>
        <a:bodyPr/>
        <a:lstStyle/>
        <a:p>
          <a:endParaRPr lang="zh-CN" altLang="en-US"/>
        </a:p>
      </dgm:t>
    </dgm:pt>
    <dgm:pt modelId="{09812C0F-E5AB-4AC7-ACC1-2B07829D6CBF}" type="sibTrans" cxnId="{431A423E-C0B0-4C2C-8C95-9602170D00AA}">
      <dgm:prSet/>
      <dgm:spPr/>
      <dgm:t>
        <a:bodyPr/>
        <a:lstStyle/>
        <a:p>
          <a:endParaRPr lang="zh-CN" altLang="en-US"/>
        </a:p>
      </dgm:t>
    </dgm:pt>
    <dgm:pt modelId="{C82803EE-E92E-4107-B162-802B59847F40}">
      <dgm:prSet phldrT="[文本]"/>
      <dgm:spPr/>
      <dgm:t>
        <a:bodyPr/>
        <a:lstStyle/>
        <a:p>
          <a:r>
            <a:rPr lang="en-US" altLang="zh-CN" dirty="0" smtClean="0"/>
            <a:t>LOF</a:t>
          </a:r>
          <a:endParaRPr lang="zh-CN" altLang="en-US" dirty="0"/>
        </a:p>
      </dgm:t>
    </dgm:pt>
    <dgm:pt modelId="{CE908722-88D3-4A2C-8CF2-1E98087FD328}" type="parTrans" cxnId="{F800408F-9D3F-4A5A-8DDF-A82DE3BDBE96}">
      <dgm:prSet/>
      <dgm:spPr/>
      <dgm:t>
        <a:bodyPr/>
        <a:lstStyle/>
        <a:p>
          <a:endParaRPr lang="zh-CN" altLang="en-US"/>
        </a:p>
      </dgm:t>
    </dgm:pt>
    <dgm:pt modelId="{3E858B7E-AE32-4606-9058-9A99B04B4493}" type="sibTrans" cxnId="{F800408F-9D3F-4A5A-8DDF-A82DE3BDBE96}">
      <dgm:prSet/>
      <dgm:spPr/>
      <dgm:t>
        <a:bodyPr/>
        <a:lstStyle/>
        <a:p>
          <a:endParaRPr lang="zh-CN" altLang="en-US"/>
        </a:p>
      </dgm:t>
    </dgm:pt>
    <dgm:pt modelId="{533D655C-0AB1-46F6-AF23-1C3CC1BF218E}">
      <dgm:prSet phldrT="[文本]"/>
      <dgm:spPr/>
      <dgm:t>
        <a:bodyPr/>
        <a:lstStyle/>
        <a:p>
          <a:r>
            <a:rPr lang="zh-CN" altLang="en-US" dirty="0" smtClean="0"/>
            <a:t>交易</a:t>
          </a:r>
          <a:endParaRPr lang="zh-CN" altLang="en-US" dirty="0"/>
        </a:p>
      </dgm:t>
    </dgm:pt>
    <dgm:pt modelId="{16511234-49D1-45CE-94C3-F169C8C65A63}" type="parTrans" cxnId="{EDD820AD-5B8A-49CC-BECF-79A5120AA917}">
      <dgm:prSet/>
      <dgm:spPr/>
      <dgm:t>
        <a:bodyPr/>
        <a:lstStyle/>
        <a:p>
          <a:endParaRPr lang="zh-CN" altLang="en-US"/>
        </a:p>
      </dgm:t>
    </dgm:pt>
    <dgm:pt modelId="{CE6365FF-EEC5-455A-927A-4ACB374369D9}" type="sibTrans" cxnId="{EDD820AD-5B8A-49CC-BECF-79A5120AA917}">
      <dgm:prSet/>
      <dgm:spPr/>
      <dgm:t>
        <a:bodyPr/>
        <a:lstStyle/>
        <a:p>
          <a:endParaRPr lang="zh-CN" altLang="en-US"/>
        </a:p>
      </dgm:t>
    </dgm:pt>
    <dgm:pt modelId="{4264A9B2-80A8-44FB-9CA2-2DB8233D3AA7}">
      <dgm:prSet phldrT="[文本]"/>
      <dgm:spPr/>
      <dgm:t>
        <a:bodyPr/>
        <a:lstStyle/>
        <a:p>
          <a:r>
            <a:rPr lang="zh-CN" altLang="en-US" dirty="0" smtClean="0"/>
            <a:t>申赎：</a:t>
          </a:r>
          <a:endParaRPr lang="en-US" altLang="zh-CN" dirty="0" smtClean="0"/>
        </a:p>
        <a:p>
          <a:r>
            <a:rPr lang="zh-CN" altLang="en-US" dirty="0" smtClean="0"/>
            <a:t>         现金          </a:t>
          </a:r>
          <a:endParaRPr lang="zh-CN" altLang="en-US" dirty="0"/>
        </a:p>
      </dgm:t>
    </dgm:pt>
    <dgm:pt modelId="{B8BA5ADA-167E-4160-A71F-5C068B177263}" type="parTrans" cxnId="{2BDD6F6C-689F-454C-BE78-D136A93BDAED}">
      <dgm:prSet/>
      <dgm:spPr/>
      <dgm:t>
        <a:bodyPr/>
        <a:lstStyle/>
        <a:p>
          <a:endParaRPr lang="zh-CN" altLang="en-US"/>
        </a:p>
      </dgm:t>
    </dgm:pt>
    <dgm:pt modelId="{912AEFB8-ACFC-4EF4-8142-F6D9DD0EF4AD}" type="sibTrans" cxnId="{2BDD6F6C-689F-454C-BE78-D136A93BDAED}">
      <dgm:prSet/>
      <dgm:spPr/>
      <dgm:t>
        <a:bodyPr/>
        <a:lstStyle/>
        <a:p>
          <a:endParaRPr lang="zh-CN" altLang="en-US"/>
        </a:p>
      </dgm:t>
    </dgm:pt>
    <dgm:pt modelId="{1FC94715-7601-4173-86B9-2A6B262B2D6A}" type="pres">
      <dgm:prSet presAssocID="{473503D1-F99E-4008-A532-2BE8A3096FB6}" presName="list" presStyleCnt="0">
        <dgm:presLayoutVars>
          <dgm:dir/>
          <dgm:animLvl val="lvl"/>
        </dgm:presLayoutVars>
      </dgm:prSet>
      <dgm:spPr/>
      <dgm:t>
        <a:bodyPr/>
        <a:lstStyle/>
        <a:p>
          <a:endParaRPr lang="zh-CN" altLang="en-US"/>
        </a:p>
      </dgm:t>
    </dgm:pt>
    <dgm:pt modelId="{BEAF850B-3C9B-4A83-9C73-A97A22594792}" type="pres">
      <dgm:prSet presAssocID="{217BC9B1-963A-4A86-8408-D6606E735E2F}" presName="posSpace" presStyleCnt="0"/>
      <dgm:spPr/>
      <dgm:t>
        <a:bodyPr/>
        <a:lstStyle/>
        <a:p>
          <a:endParaRPr lang="zh-CN" altLang="en-US"/>
        </a:p>
      </dgm:t>
    </dgm:pt>
    <dgm:pt modelId="{9A72FCA7-DB33-4DC4-8928-34167F4B0025}" type="pres">
      <dgm:prSet presAssocID="{217BC9B1-963A-4A86-8408-D6606E735E2F}" presName="vertFlow" presStyleCnt="0"/>
      <dgm:spPr/>
      <dgm:t>
        <a:bodyPr/>
        <a:lstStyle/>
        <a:p>
          <a:endParaRPr lang="zh-CN" altLang="en-US"/>
        </a:p>
      </dgm:t>
    </dgm:pt>
    <dgm:pt modelId="{EBD4C564-59A0-42D6-87BC-FC4300CEA436}" type="pres">
      <dgm:prSet presAssocID="{217BC9B1-963A-4A86-8408-D6606E735E2F}" presName="topSpace" presStyleCnt="0"/>
      <dgm:spPr/>
      <dgm:t>
        <a:bodyPr/>
        <a:lstStyle/>
        <a:p>
          <a:endParaRPr lang="zh-CN" altLang="en-US"/>
        </a:p>
      </dgm:t>
    </dgm:pt>
    <dgm:pt modelId="{3FDE1C1B-77E2-4507-9F21-43DB9C0A73C4}" type="pres">
      <dgm:prSet presAssocID="{217BC9B1-963A-4A86-8408-D6606E735E2F}" presName="firstComp" presStyleCnt="0"/>
      <dgm:spPr/>
      <dgm:t>
        <a:bodyPr/>
        <a:lstStyle/>
        <a:p>
          <a:endParaRPr lang="zh-CN" altLang="en-US"/>
        </a:p>
      </dgm:t>
    </dgm:pt>
    <dgm:pt modelId="{95565D66-15CF-47E3-9450-318BA700A2B6}" type="pres">
      <dgm:prSet presAssocID="{217BC9B1-963A-4A86-8408-D6606E735E2F}" presName="firstChild" presStyleLbl="bgAccFollowNode1" presStyleIdx="0" presStyleCnt="4"/>
      <dgm:spPr/>
      <dgm:t>
        <a:bodyPr/>
        <a:lstStyle/>
        <a:p>
          <a:endParaRPr lang="zh-CN" altLang="en-US"/>
        </a:p>
      </dgm:t>
    </dgm:pt>
    <dgm:pt modelId="{DEE7CB88-342B-49F4-BB4B-DFC7F3C99859}" type="pres">
      <dgm:prSet presAssocID="{217BC9B1-963A-4A86-8408-D6606E735E2F}" presName="firstChildTx" presStyleLbl="bgAccFollowNode1" presStyleIdx="0" presStyleCnt="4">
        <dgm:presLayoutVars>
          <dgm:bulletEnabled val="1"/>
        </dgm:presLayoutVars>
      </dgm:prSet>
      <dgm:spPr/>
      <dgm:t>
        <a:bodyPr/>
        <a:lstStyle/>
        <a:p>
          <a:endParaRPr lang="zh-CN" altLang="en-US"/>
        </a:p>
      </dgm:t>
    </dgm:pt>
    <dgm:pt modelId="{CA2580A0-F01C-4BDB-AA16-CA91242EFD55}" type="pres">
      <dgm:prSet presAssocID="{B5F923B5-EAB1-48DD-9B8E-4452D0AB6EEA}" presName="comp" presStyleCnt="0"/>
      <dgm:spPr/>
      <dgm:t>
        <a:bodyPr/>
        <a:lstStyle/>
        <a:p>
          <a:endParaRPr lang="zh-CN" altLang="en-US"/>
        </a:p>
      </dgm:t>
    </dgm:pt>
    <dgm:pt modelId="{120A8A44-AF5C-458B-A332-ABB955660AAA}" type="pres">
      <dgm:prSet presAssocID="{B5F923B5-EAB1-48DD-9B8E-4452D0AB6EEA}" presName="child" presStyleLbl="bgAccFollowNode1" presStyleIdx="1" presStyleCnt="4"/>
      <dgm:spPr/>
      <dgm:t>
        <a:bodyPr/>
        <a:lstStyle/>
        <a:p>
          <a:endParaRPr lang="zh-CN" altLang="en-US"/>
        </a:p>
      </dgm:t>
    </dgm:pt>
    <dgm:pt modelId="{F02D846B-0FCD-47B2-A73F-7B8745DC2866}" type="pres">
      <dgm:prSet presAssocID="{B5F923B5-EAB1-48DD-9B8E-4452D0AB6EEA}" presName="childTx" presStyleLbl="bgAccFollowNode1" presStyleIdx="1" presStyleCnt="4">
        <dgm:presLayoutVars>
          <dgm:bulletEnabled val="1"/>
        </dgm:presLayoutVars>
      </dgm:prSet>
      <dgm:spPr/>
      <dgm:t>
        <a:bodyPr/>
        <a:lstStyle/>
        <a:p>
          <a:endParaRPr lang="zh-CN" altLang="en-US"/>
        </a:p>
      </dgm:t>
    </dgm:pt>
    <dgm:pt modelId="{AB569B30-A88C-4199-89D2-A7098A4C256D}" type="pres">
      <dgm:prSet presAssocID="{217BC9B1-963A-4A86-8408-D6606E735E2F}" presName="negSpace" presStyleCnt="0"/>
      <dgm:spPr/>
      <dgm:t>
        <a:bodyPr/>
        <a:lstStyle/>
        <a:p>
          <a:endParaRPr lang="zh-CN" altLang="en-US"/>
        </a:p>
      </dgm:t>
    </dgm:pt>
    <dgm:pt modelId="{14EB75B8-2910-4898-B32D-682DB57FA1C7}" type="pres">
      <dgm:prSet presAssocID="{217BC9B1-963A-4A86-8408-D6606E735E2F}" presName="circle" presStyleLbl="node1" presStyleIdx="0" presStyleCnt="2"/>
      <dgm:spPr/>
      <dgm:t>
        <a:bodyPr/>
        <a:lstStyle/>
        <a:p>
          <a:endParaRPr lang="zh-CN" altLang="en-US"/>
        </a:p>
      </dgm:t>
    </dgm:pt>
    <dgm:pt modelId="{3E55277B-C96F-44B0-AB80-FA6E6F870E2D}" type="pres">
      <dgm:prSet presAssocID="{87962005-804F-43BB-B74C-2156627E9D8D}" presName="transSpace" presStyleCnt="0"/>
      <dgm:spPr/>
      <dgm:t>
        <a:bodyPr/>
        <a:lstStyle/>
        <a:p>
          <a:endParaRPr lang="zh-CN" altLang="en-US"/>
        </a:p>
      </dgm:t>
    </dgm:pt>
    <dgm:pt modelId="{663D473B-0054-466B-AA2E-9439A5EF64AB}" type="pres">
      <dgm:prSet presAssocID="{C82803EE-E92E-4107-B162-802B59847F40}" presName="posSpace" presStyleCnt="0"/>
      <dgm:spPr/>
      <dgm:t>
        <a:bodyPr/>
        <a:lstStyle/>
        <a:p>
          <a:endParaRPr lang="zh-CN" altLang="en-US"/>
        </a:p>
      </dgm:t>
    </dgm:pt>
    <dgm:pt modelId="{FD0D4FFD-B5B6-428D-8825-735DF2B05ABD}" type="pres">
      <dgm:prSet presAssocID="{C82803EE-E92E-4107-B162-802B59847F40}" presName="vertFlow" presStyleCnt="0"/>
      <dgm:spPr/>
      <dgm:t>
        <a:bodyPr/>
        <a:lstStyle/>
        <a:p>
          <a:endParaRPr lang="zh-CN" altLang="en-US"/>
        </a:p>
      </dgm:t>
    </dgm:pt>
    <dgm:pt modelId="{ABC5E0BC-3C69-4F98-88C5-D2FA4FC2EA60}" type="pres">
      <dgm:prSet presAssocID="{C82803EE-E92E-4107-B162-802B59847F40}" presName="topSpace" presStyleCnt="0"/>
      <dgm:spPr/>
      <dgm:t>
        <a:bodyPr/>
        <a:lstStyle/>
        <a:p>
          <a:endParaRPr lang="zh-CN" altLang="en-US"/>
        </a:p>
      </dgm:t>
    </dgm:pt>
    <dgm:pt modelId="{6A89321C-9218-4A9B-B186-F94710C1E6A4}" type="pres">
      <dgm:prSet presAssocID="{C82803EE-E92E-4107-B162-802B59847F40}" presName="firstComp" presStyleCnt="0"/>
      <dgm:spPr/>
      <dgm:t>
        <a:bodyPr/>
        <a:lstStyle/>
        <a:p>
          <a:endParaRPr lang="zh-CN" altLang="en-US"/>
        </a:p>
      </dgm:t>
    </dgm:pt>
    <dgm:pt modelId="{64DFA34B-4E4C-4085-9319-909E82B4EF83}" type="pres">
      <dgm:prSet presAssocID="{C82803EE-E92E-4107-B162-802B59847F40}" presName="firstChild" presStyleLbl="bgAccFollowNode1" presStyleIdx="2" presStyleCnt="4"/>
      <dgm:spPr/>
      <dgm:t>
        <a:bodyPr/>
        <a:lstStyle/>
        <a:p>
          <a:endParaRPr lang="zh-CN" altLang="en-US"/>
        </a:p>
      </dgm:t>
    </dgm:pt>
    <dgm:pt modelId="{D20C08AB-5F6F-4252-8253-D69107463261}" type="pres">
      <dgm:prSet presAssocID="{C82803EE-E92E-4107-B162-802B59847F40}" presName="firstChildTx" presStyleLbl="bgAccFollowNode1" presStyleIdx="2" presStyleCnt="4">
        <dgm:presLayoutVars>
          <dgm:bulletEnabled val="1"/>
        </dgm:presLayoutVars>
      </dgm:prSet>
      <dgm:spPr/>
      <dgm:t>
        <a:bodyPr/>
        <a:lstStyle/>
        <a:p>
          <a:endParaRPr lang="zh-CN" altLang="en-US"/>
        </a:p>
      </dgm:t>
    </dgm:pt>
    <dgm:pt modelId="{CD0E09ED-FBD2-4FE4-B995-2965EFACDEE6}" type="pres">
      <dgm:prSet presAssocID="{4264A9B2-80A8-44FB-9CA2-2DB8233D3AA7}" presName="comp" presStyleCnt="0"/>
      <dgm:spPr/>
      <dgm:t>
        <a:bodyPr/>
        <a:lstStyle/>
        <a:p>
          <a:endParaRPr lang="zh-CN" altLang="en-US"/>
        </a:p>
      </dgm:t>
    </dgm:pt>
    <dgm:pt modelId="{BDC9E51A-9B72-47E5-9F57-0A8AC36865E8}" type="pres">
      <dgm:prSet presAssocID="{4264A9B2-80A8-44FB-9CA2-2DB8233D3AA7}" presName="child" presStyleLbl="bgAccFollowNode1" presStyleIdx="3" presStyleCnt="4"/>
      <dgm:spPr/>
      <dgm:t>
        <a:bodyPr/>
        <a:lstStyle/>
        <a:p>
          <a:endParaRPr lang="zh-CN" altLang="en-US"/>
        </a:p>
      </dgm:t>
    </dgm:pt>
    <dgm:pt modelId="{B2B90928-063A-44D6-9894-0B49A1EBB223}" type="pres">
      <dgm:prSet presAssocID="{4264A9B2-80A8-44FB-9CA2-2DB8233D3AA7}" presName="childTx" presStyleLbl="bgAccFollowNode1" presStyleIdx="3" presStyleCnt="4">
        <dgm:presLayoutVars>
          <dgm:bulletEnabled val="1"/>
        </dgm:presLayoutVars>
      </dgm:prSet>
      <dgm:spPr/>
      <dgm:t>
        <a:bodyPr/>
        <a:lstStyle/>
        <a:p>
          <a:endParaRPr lang="zh-CN" altLang="en-US"/>
        </a:p>
      </dgm:t>
    </dgm:pt>
    <dgm:pt modelId="{F709B8C5-CB2D-4627-819C-141DC2856397}" type="pres">
      <dgm:prSet presAssocID="{C82803EE-E92E-4107-B162-802B59847F40}" presName="negSpace" presStyleCnt="0"/>
      <dgm:spPr/>
      <dgm:t>
        <a:bodyPr/>
        <a:lstStyle/>
        <a:p>
          <a:endParaRPr lang="zh-CN" altLang="en-US"/>
        </a:p>
      </dgm:t>
    </dgm:pt>
    <dgm:pt modelId="{EC58D32E-3E6A-4964-B8E7-B54E39D7F790}" type="pres">
      <dgm:prSet presAssocID="{C82803EE-E92E-4107-B162-802B59847F40}" presName="circle" presStyleLbl="node1" presStyleIdx="1" presStyleCnt="2"/>
      <dgm:spPr/>
      <dgm:t>
        <a:bodyPr/>
        <a:lstStyle/>
        <a:p>
          <a:endParaRPr lang="zh-CN" altLang="en-US"/>
        </a:p>
      </dgm:t>
    </dgm:pt>
  </dgm:ptLst>
  <dgm:cxnLst>
    <dgm:cxn modelId="{0B20113F-0B5D-4E6D-A485-9B675176DA2B}" srcId="{473503D1-F99E-4008-A532-2BE8A3096FB6}" destId="{217BC9B1-963A-4A86-8408-D6606E735E2F}" srcOrd="0" destOrd="0" parTransId="{62A1E3DF-63A1-4F26-BAB7-30B18C1E3309}" sibTransId="{87962005-804F-43BB-B74C-2156627E9D8D}"/>
    <dgm:cxn modelId="{4F0CEDD2-9F41-4FE6-A0A9-A75853A82D3A}" type="presOf" srcId="{217BC9B1-963A-4A86-8408-D6606E735E2F}" destId="{14EB75B8-2910-4898-B32D-682DB57FA1C7}" srcOrd="0" destOrd="0" presId="urn:microsoft.com/office/officeart/2005/8/layout/hList9"/>
    <dgm:cxn modelId="{4549A8FB-43FD-4A21-AD38-EFD6AACAF46F}" type="presOf" srcId="{4264A9B2-80A8-44FB-9CA2-2DB8233D3AA7}" destId="{B2B90928-063A-44D6-9894-0B49A1EBB223}" srcOrd="1" destOrd="0" presId="urn:microsoft.com/office/officeart/2005/8/layout/hList9"/>
    <dgm:cxn modelId="{431A423E-C0B0-4C2C-8C95-9602170D00AA}" srcId="{217BC9B1-963A-4A86-8408-D6606E735E2F}" destId="{B5F923B5-EAB1-48DD-9B8E-4452D0AB6EEA}" srcOrd="1" destOrd="0" parTransId="{FECB20A1-9460-41CA-BF1C-E6A5412B72D6}" sibTransId="{09812C0F-E5AB-4AC7-ACC1-2B07829D6CBF}"/>
    <dgm:cxn modelId="{9CDA850D-3713-4E89-82B9-5D59220AC7DD}" type="presOf" srcId="{B5F923B5-EAB1-48DD-9B8E-4452D0AB6EEA}" destId="{120A8A44-AF5C-458B-A332-ABB955660AAA}" srcOrd="0" destOrd="0" presId="urn:microsoft.com/office/officeart/2005/8/layout/hList9"/>
    <dgm:cxn modelId="{0461CF6F-37B8-4CCA-BBC5-688304AE5F54}" type="presOf" srcId="{473503D1-F99E-4008-A532-2BE8A3096FB6}" destId="{1FC94715-7601-4173-86B9-2A6B262B2D6A}" srcOrd="0" destOrd="0" presId="urn:microsoft.com/office/officeart/2005/8/layout/hList9"/>
    <dgm:cxn modelId="{EDD820AD-5B8A-49CC-BECF-79A5120AA917}" srcId="{C82803EE-E92E-4107-B162-802B59847F40}" destId="{533D655C-0AB1-46F6-AF23-1C3CC1BF218E}" srcOrd="0" destOrd="0" parTransId="{16511234-49D1-45CE-94C3-F169C8C65A63}" sibTransId="{CE6365FF-EEC5-455A-927A-4ACB374369D9}"/>
    <dgm:cxn modelId="{1AD723B0-B9DA-476B-A51F-CB1794B66F6B}" type="presOf" srcId="{4264A9B2-80A8-44FB-9CA2-2DB8233D3AA7}" destId="{BDC9E51A-9B72-47E5-9F57-0A8AC36865E8}" srcOrd="0" destOrd="0" presId="urn:microsoft.com/office/officeart/2005/8/layout/hList9"/>
    <dgm:cxn modelId="{D843F0D4-9FC5-465C-B76F-7756FB6A0484}" type="presOf" srcId="{533D655C-0AB1-46F6-AF23-1C3CC1BF218E}" destId="{D20C08AB-5F6F-4252-8253-D69107463261}" srcOrd="1" destOrd="0" presId="urn:microsoft.com/office/officeart/2005/8/layout/hList9"/>
    <dgm:cxn modelId="{1F0D2C26-6009-4DC9-B9E2-99033FDF840E}" type="presOf" srcId="{B5F923B5-EAB1-48DD-9B8E-4452D0AB6EEA}" destId="{F02D846B-0FCD-47B2-A73F-7B8745DC2866}" srcOrd="1" destOrd="0" presId="urn:microsoft.com/office/officeart/2005/8/layout/hList9"/>
    <dgm:cxn modelId="{2BDD6F6C-689F-454C-BE78-D136A93BDAED}" srcId="{C82803EE-E92E-4107-B162-802B59847F40}" destId="{4264A9B2-80A8-44FB-9CA2-2DB8233D3AA7}" srcOrd="1" destOrd="0" parTransId="{B8BA5ADA-167E-4160-A71F-5C068B177263}" sibTransId="{912AEFB8-ACFC-4EF4-8142-F6D9DD0EF4AD}"/>
    <dgm:cxn modelId="{E4A6C265-0464-4E97-9483-953696021EA7}" type="presOf" srcId="{533D655C-0AB1-46F6-AF23-1C3CC1BF218E}" destId="{64DFA34B-4E4C-4085-9319-909E82B4EF83}" srcOrd="0" destOrd="0" presId="urn:microsoft.com/office/officeart/2005/8/layout/hList9"/>
    <dgm:cxn modelId="{8493FC06-A263-4079-8AD3-956AF4A9F685}" type="presOf" srcId="{C82803EE-E92E-4107-B162-802B59847F40}" destId="{EC58D32E-3E6A-4964-B8E7-B54E39D7F790}" srcOrd="0" destOrd="0" presId="urn:microsoft.com/office/officeart/2005/8/layout/hList9"/>
    <dgm:cxn modelId="{A52C2EC3-2F6D-45E6-9C3B-EB0B03DB23A2}" srcId="{217BC9B1-963A-4A86-8408-D6606E735E2F}" destId="{9A43C539-D634-412A-B84F-A666745F0A54}" srcOrd="0" destOrd="0" parTransId="{2C4CDAF5-F14F-46E8-B73D-B06367C1174C}" sibTransId="{794D18A6-A6E8-49C8-BDFA-73AF1E898621}"/>
    <dgm:cxn modelId="{52EBE0A3-BDB0-4C55-9E00-51D0C8EA405E}" type="presOf" srcId="{9A43C539-D634-412A-B84F-A666745F0A54}" destId="{DEE7CB88-342B-49F4-BB4B-DFC7F3C99859}" srcOrd="1" destOrd="0" presId="urn:microsoft.com/office/officeart/2005/8/layout/hList9"/>
    <dgm:cxn modelId="{F800408F-9D3F-4A5A-8DDF-A82DE3BDBE96}" srcId="{473503D1-F99E-4008-A532-2BE8A3096FB6}" destId="{C82803EE-E92E-4107-B162-802B59847F40}" srcOrd="1" destOrd="0" parTransId="{CE908722-88D3-4A2C-8CF2-1E98087FD328}" sibTransId="{3E858B7E-AE32-4606-9058-9A99B04B4493}"/>
    <dgm:cxn modelId="{9A8DE8DD-45EF-4CB4-92A7-7DB2E7393FC7}" type="presOf" srcId="{9A43C539-D634-412A-B84F-A666745F0A54}" destId="{95565D66-15CF-47E3-9450-318BA700A2B6}" srcOrd="0" destOrd="0" presId="urn:microsoft.com/office/officeart/2005/8/layout/hList9"/>
    <dgm:cxn modelId="{1E082C0E-EB33-4B62-BAC3-E4687C74CDBF}" type="presParOf" srcId="{1FC94715-7601-4173-86B9-2A6B262B2D6A}" destId="{BEAF850B-3C9B-4A83-9C73-A97A22594792}" srcOrd="0" destOrd="0" presId="urn:microsoft.com/office/officeart/2005/8/layout/hList9"/>
    <dgm:cxn modelId="{453E4C97-0E44-4000-A5F8-05A48F415EFB}" type="presParOf" srcId="{1FC94715-7601-4173-86B9-2A6B262B2D6A}" destId="{9A72FCA7-DB33-4DC4-8928-34167F4B0025}" srcOrd="1" destOrd="0" presId="urn:microsoft.com/office/officeart/2005/8/layout/hList9"/>
    <dgm:cxn modelId="{89A38AC9-F349-4312-B551-9AEC1778B7C0}" type="presParOf" srcId="{9A72FCA7-DB33-4DC4-8928-34167F4B0025}" destId="{EBD4C564-59A0-42D6-87BC-FC4300CEA436}" srcOrd="0" destOrd="0" presId="urn:microsoft.com/office/officeart/2005/8/layout/hList9"/>
    <dgm:cxn modelId="{19DE991B-A172-43B8-8D14-744E248595FC}" type="presParOf" srcId="{9A72FCA7-DB33-4DC4-8928-34167F4B0025}" destId="{3FDE1C1B-77E2-4507-9F21-43DB9C0A73C4}" srcOrd="1" destOrd="0" presId="urn:microsoft.com/office/officeart/2005/8/layout/hList9"/>
    <dgm:cxn modelId="{32C92976-D5D5-421D-A9AD-A92379DCC354}" type="presParOf" srcId="{3FDE1C1B-77E2-4507-9F21-43DB9C0A73C4}" destId="{95565D66-15CF-47E3-9450-318BA700A2B6}" srcOrd="0" destOrd="0" presId="urn:microsoft.com/office/officeart/2005/8/layout/hList9"/>
    <dgm:cxn modelId="{D680AEA5-C9D4-4651-9E3D-256285DF9311}" type="presParOf" srcId="{3FDE1C1B-77E2-4507-9F21-43DB9C0A73C4}" destId="{DEE7CB88-342B-49F4-BB4B-DFC7F3C99859}" srcOrd="1" destOrd="0" presId="urn:microsoft.com/office/officeart/2005/8/layout/hList9"/>
    <dgm:cxn modelId="{96A90410-D8E6-40BC-9C69-66B21A0CC92E}" type="presParOf" srcId="{9A72FCA7-DB33-4DC4-8928-34167F4B0025}" destId="{CA2580A0-F01C-4BDB-AA16-CA91242EFD55}" srcOrd="2" destOrd="0" presId="urn:microsoft.com/office/officeart/2005/8/layout/hList9"/>
    <dgm:cxn modelId="{9D822A67-C110-4048-AAA8-8242B1F7C631}" type="presParOf" srcId="{CA2580A0-F01C-4BDB-AA16-CA91242EFD55}" destId="{120A8A44-AF5C-458B-A332-ABB955660AAA}" srcOrd="0" destOrd="0" presId="urn:microsoft.com/office/officeart/2005/8/layout/hList9"/>
    <dgm:cxn modelId="{42BC2593-F496-4F0B-85DE-5DA0826A5335}" type="presParOf" srcId="{CA2580A0-F01C-4BDB-AA16-CA91242EFD55}" destId="{F02D846B-0FCD-47B2-A73F-7B8745DC2866}" srcOrd="1" destOrd="0" presId="urn:microsoft.com/office/officeart/2005/8/layout/hList9"/>
    <dgm:cxn modelId="{CB82BB30-E69B-4704-AEE2-4FE9FB0865FF}" type="presParOf" srcId="{1FC94715-7601-4173-86B9-2A6B262B2D6A}" destId="{AB569B30-A88C-4199-89D2-A7098A4C256D}" srcOrd="2" destOrd="0" presId="urn:microsoft.com/office/officeart/2005/8/layout/hList9"/>
    <dgm:cxn modelId="{291C981D-7F63-4490-A146-CAFE15B6A2F9}" type="presParOf" srcId="{1FC94715-7601-4173-86B9-2A6B262B2D6A}" destId="{14EB75B8-2910-4898-B32D-682DB57FA1C7}" srcOrd="3" destOrd="0" presId="urn:microsoft.com/office/officeart/2005/8/layout/hList9"/>
    <dgm:cxn modelId="{D09347B4-442F-4EBF-813A-5EB830A5860D}" type="presParOf" srcId="{1FC94715-7601-4173-86B9-2A6B262B2D6A}" destId="{3E55277B-C96F-44B0-AB80-FA6E6F870E2D}" srcOrd="4" destOrd="0" presId="urn:microsoft.com/office/officeart/2005/8/layout/hList9"/>
    <dgm:cxn modelId="{C4FF3B09-A246-446C-B71C-AF3045417F02}" type="presParOf" srcId="{1FC94715-7601-4173-86B9-2A6B262B2D6A}" destId="{663D473B-0054-466B-AA2E-9439A5EF64AB}" srcOrd="5" destOrd="0" presId="urn:microsoft.com/office/officeart/2005/8/layout/hList9"/>
    <dgm:cxn modelId="{0AA7D064-84B2-4BF7-952C-A278591C7945}" type="presParOf" srcId="{1FC94715-7601-4173-86B9-2A6B262B2D6A}" destId="{FD0D4FFD-B5B6-428D-8825-735DF2B05ABD}" srcOrd="6" destOrd="0" presId="urn:microsoft.com/office/officeart/2005/8/layout/hList9"/>
    <dgm:cxn modelId="{7775B5D7-DB46-43B8-88EF-130AC25C3F02}" type="presParOf" srcId="{FD0D4FFD-B5B6-428D-8825-735DF2B05ABD}" destId="{ABC5E0BC-3C69-4F98-88C5-D2FA4FC2EA60}" srcOrd="0" destOrd="0" presId="urn:microsoft.com/office/officeart/2005/8/layout/hList9"/>
    <dgm:cxn modelId="{1FE475F4-8B80-4165-8F70-34ABD51B3981}" type="presParOf" srcId="{FD0D4FFD-B5B6-428D-8825-735DF2B05ABD}" destId="{6A89321C-9218-4A9B-B186-F94710C1E6A4}" srcOrd="1" destOrd="0" presId="urn:microsoft.com/office/officeart/2005/8/layout/hList9"/>
    <dgm:cxn modelId="{FD19692B-F044-4050-9F6C-48C12038CCEE}" type="presParOf" srcId="{6A89321C-9218-4A9B-B186-F94710C1E6A4}" destId="{64DFA34B-4E4C-4085-9319-909E82B4EF83}" srcOrd="0" destOrd="0" presId="urn:microsoft.com/office/officeart/2005/8/layout/hList9"/>
    <dgm:cxn modelId="{8CB97BA7-BCAD-46CA-9D18-8D1A333769DE}" type="presParOf" srcId="{6A89321C-9218-4A9B-B186-F94710C1E6A4}" destId="{D20C08AB-5F6F-4252-8253-D69107463261}" srcOrd="1" destOrd="0" presId="urn:microsoft.com/office/officeart/2005/8/layout/hList9"/>
    <dgm:cxn modelId="{B7B887DE-40CD-4781-BB20-82A094CC2D62}" type="presParOf" srcId="{FD0D4FFD-B5B6-428D-8825-735DF2B05ABD}" destId="{CD0E09ED-FBD2-4FE4-B995-2965EFACDEE6}" srcOrd="2" destOrd="0" presId="urn:microsoft.com/office/officeart/2005/8/layout/hList9"/>
    <dgm:cxn modelId="{37B5FEC0-7808-4129-8798-ECB3515E1C9A}" type="presParOf" srcId="{CD0E09ED-FBD2-4FE4-B995-2965EFACDEE6}" destId="{BDC9E51A-9B72-47E5-9F57-0A8AC36865E8}" srcOrd="0" destOrd="0" presId="urn:microsoft.com/office/officeart/2005/8/layout/hList9"/>
    <dgm:cxn modelId="{734639B4-014F-448F-8B45-F4C3DD5E1D32}" type="presParOf" srcId="{CD0E09ED-FBD2-4FE4-B995-2965EFACDEE6}" destId="{B2B90928-063A-44D6-9894-0B49A1EBB223}" srcOrd="1" destOrd="0" presId="urn:microsoft.com/office/officeart/2005/8/layout/hList9"/>
    <dgm:cxn modelId="{DC68EFA4-D7D2-4A71-A392-C9E634A323F1}" type="presParOf" srcId="{1FC94715-7601-4173-86B9-2A6B262B2D6A}" destId="{F709B8C5-CB2D-4627-819C-141DC2856397}" srcOrd="7" destOrd="0" presId="urn:microsoft.com/office/officeart/2005/8/layout/hList9"/>
    <dgm:cxn modelId="{39580467-5DD7-436B-9049-E326E7014B63}" type="presParOf" srcId="{1FC94715-7601-4173-86B9-2A6B262B2D6A}" destId="{EC58D32E-3E6A-4964-B8E7-B54E39D7F790}" srcOrd="8" destOrd="0" presId="urn:microsoft.com/office/officeart/2005/8/layout/hList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4A2E43-D18B-4679-AFFC-D70A9E5FCD0B}" type="doc">
      <dgm:prSet loTypeId="urn:microsoft.com/office/officeart/2005/8/layout/vList5" loCatId="list" qsTypeId="urn:microsoft.com/office/officeart/2005/8/quickstyle/simple2" qsCatId="simple" csTypeId="urn:microsoft.com/office/officeart/2005/8/colors/accent1_2#2" csCatId="accent1" phldr="1"/>
      <dgm:spPr/>
      <dgm:t>
        <a:bodyPr/>
        <a:lstStyle/>
        <a:p>
          <a:endParaRPr lang="zh-CN" altLang="en-US"/>
        </a:p>
      </dgm:t>
    </dgm:pt>
    <dgm:pt modelId="{9A393CEB-9BCE-455D-BA68-3D361FB2A24E}">
      <dgm:prSet phldrT="[文本]"/>
      <dgm:spPr/>
      <dgm:t>
        <a:bodyPr/>
        <a:lstStyle/>
        <a:p>
          <a:r>
            <a:rPr lang="zh-CN" altLang="en-US" dirty="0" smtClean="0"/>
            <a:t>单市场</a:t>
          </a:r>
          <a:r>
            <a:rPr lang="en-US" altLang="zh-CN" dirty="0" smtClean="0"/>
            <a:t>ETF</a:t>
          </a:r>
        </a:p>
        <a:p>
          <a:r>
            <a:rPr lang="zh-CN" altLang="en-US" dirty="0" smtClean="0"/>
            <a:t>深</a:t>
          </a:r>
          <a:r>
            <a:rPr lang="en-US" altLang="zh-CN" dirty="0" smtClean="0"/>
            <a:t>100ETF</a:t>
          </a:r>
          <a:endParaRPr lang="zh-CN" altLang="en-US" dirty="0"/>
        </a:p>
      </dgm:t>
    </dgm:pt>
    <dgm:pt modelId="{DD8A7F6E-7013-4D14-8BF7-2301FB682B48}" type="parTrans" cxnId="{9D268897-17B9-460F-AB00-836F0829958F}">
      <dgm:prSet/>
      <dgm:spPr/>
      <dgm:t>
        <a:bodyPr/>
        <a:lstStyle/>
        <a:p>
          <a:endParaRPr lang="zh-CN" altLang="en-US"/>
        </a:p>
      </dgm:t>
    </dgm:pt>
    <dgm:pt modelId="{0306AE6D-EB14-4226-B215-80E0745D5714}" type="sibTrans" cxnId="{9D268897-17B9-460F-AB00-836F0829958F}">
      <dgm:prSet/>
      <dgm:spPr/>
      <dgm:t>
        <a:bodyPr/>
        <a:lstStyle/>
        <a:p>
          <a:endParaRPr lang="zh-CN" altLang="en-US"/>
        </a:p>
      </dgm:t>
    </dgm:pt>
    <dgm:pt modelId="{D3BAC79B-24D6-4229-AB2F-1527EDB5791C}">
      <dgm:prSet phldrT="[文本]"/>
      <dgm:spPr/>
      <dgm:t>
        <a:bodyPr/>
        <a:lstStyle/>
        <a:p>
          <a:r>
            <a:rPr lang="en-US" altLang="zh-CN" dirty="0" smtClean="0">
              <a:latin typeface="+mj-ea"/>
              <a:ea typeface="+mj-ea"/>
            </a:rPr>
            <a:t>ETF</a:t>
          </a:r>
          <a:r>
            <a:rPr lang="zh-CN" altLang="en-US" dirty="0" smtClean="0">
              <a:latin typeface="+mj-ea"/>
              <a:ea typeface="+mj-ea"/>
            </a:rPr>
            <a:t>份额在深交所上市</a:t>
          </a:r>
          <a:endParaRPr lang="zh-CN" altLang="en-US" dirty="0">
            <a:latin typeface="+mj-ea"/>
            <a:ea typeface="+mj-ea"/>
          </a:endParaRPr>
        </a:p>
      </dgm:t>
    </dgm:pt>
    <dgm:pt modelId="{C4109126-6B45-4437-AB91-812AC0C034B1}" type="parTrans" cxnId="{48D2DF30-3AAE-4F6E-AD2C-C015696C820F}">
      <dgm:prSet/>
      <dgm:spPr/>
      <dgm:t>
        <a:bodyPr/>
        <a:lstStyle/>
        <a:p>
          <a:endParaRPr lang="zh-CN" altLang="en-US"/>
        </a:p>
      </dgm:t>
    </dgm:pt>
    <dgm:pt modelId="{45D13C96-F687-444D-9300-C17D26CD3DDD}" type="sibTrans" cxnId="{48D2DF30-3AAE-4F6E-AD2C-C015696C820F}">
      <dgm:prSet/>
      <dgm:spPr/>
      <dgm:t>
        <a:bodyPr/>
        <a:lstStyle/>
        <a:p>
          <a:endParaRPr lang="zh-CN" altLang="en-US"/>
        </a:p>
      </dgm:t>
    </dgm:pt>
    <dgm:pt modelId="{29621DA8-219C-415C-AF88-B42DC9045BE1}">
      <dgm:prSet phldrT="[文本]"/>
      <dgm:spPr/>
      <dgm:t>
        <a:bodyPr/>
        <a:lstStyle/>
        <a:p>
          <a:r>
            <a:rPr lang="zh-CN" altLang="en-US" dirty="0" smtClean="0">
              <a:latin typeface="+mj-ea"/>
              <a:ea typeface="+mj-ea"/>
            </a:rPr>
            <a:t>组合证券均在深交所上市</a:t>
          </a:r>
          <a:endParaRPr lang="zh-CN" altLang="en-US" dirty="0">
            <a:latin typeface="+mj-ea"/>
            <a:ea typeface="+mj-ea"/>
          </a:endParaRPr>
        </a:p>
      </dgm:t>
    </dgm:pt>
    <dgm:pt modelId="{07436B96-6DAF-47F8-BD78-0D0B76D21CC5}" type="parTrans" cxnId="{DA40FFB7-B352-4396-A58B-C8AC7F922266}">
      <dgm:prSet/>
      <dgm:spPr/>
      <dgm:t>
        <a:bodyPr/>
        <a:lstStyle/>
        <a:p>
          <a:endParaRPr lang="zh-CN" altLang="en-US"/>
        </a:p>
      </dgm:t>
    </dgm:pt>
    <dgm:pt modelId="{304ABB4E-6B59-4A01-B205-D6F07AC6C8A7}" type="sibTrans" cxnId="{DA40FFB7-B352-4396-A58B-C8AC7F922266}">
      <dgm:prSet/>
      <dgm:spPr/>
      <dgm:t>
        <a:bodyPr/>
        <a:lstStyle/>
        <a:p>
          <a:endParaRPr lang="zh-CN" altLang="en-US"/>
        </a:p>
      </dgm:t>
    </dgm:pt>
    <dgm:pt modelId="{B5A6422C-0C70-43FB-B690-2D3BDB6004E3}">
      <dgm:prSet phldrT="[文本]"/>
      <dgm:spPr/>
      <dgm:t>
        <a:bodyPr/>
        <a:lstStyle/>
        <a:p>
          <a:r>
            <a:rPr lang="zh-CN" altLang="en-US" dirty="0" smtClean="0"/>
            <a:t>跨市场</a:t>
          </a:r>
          <a:r>
            <a:rPr lang="en-US" altLang="zh-CN" dirty="0" smtClean="0"/>
            <a:t>ETF</a:t>
          </a:r>
        </a:p>
        <a:p>
          <a:r>
            <a:rPr lang="zh-CN" altLang="en-US" dirty="0" smtClean="0"/>
            <a:t>沪深</a:t>
          </a:r>
          <a:r>
            <a:rPr lang="en-US" altLang="zh-CN" dirty="0" smtClean="0"/>
            <a:t>300ETF</a:t>
          </a:r>
          <a:endParaRPr lang="zh-CN" altLang="en-US" dirty="0"/>
        </a:p>
      </dgm:t>
    </dgm:pt>
    <dgm:pt modelId="{A0E0AA08-25CD-408B-9857-E4A434D358D6}" type="parTrans" cxnId="{93345ECC-750A-4DBE-812C-88A7191AEFF7}">
      <dgm:prSet/>
      <dgm:spPr/>
      <dgm:t>
        <a:bodyPr/>
        <a:lstStyle/>
        <a:p>
          <a:endParaRPr lang="zh-CN" altLang="en-US"/>
        </a:p>
      </dgm:t>
    </dgm:pt>
    <dgm:pt modelId="{BBE59170-9CB8-4ED8-9C93-B6407D0B8908}" type="sibTrans" cxnId="{93345ECC-750A-4DBE-812C-88A7191AEFF7}">
      <dgm:prSet/>
      <dgm:spPr/>
      <dgm:t>
        <a:bodyPr/>
        <a:lstStyle/>
        <a:p>
          <a:endParaRPr lang="zh-CN" altLang="en-US"/>
        </a:p>
      </dgm:t>
    </dgm:pt>
    <dgm:pt modelId="{4A139ECB-33E0-4CB0-8F2F-C29386AC0816}">
      <dgm:prSet phldrT="[文本]"/>
      <dgm:spPr/>
      <dgm:t>
        <a:bodyPr/>
        <a:lstStyle/>
        <a:p>
          <a:r>
            <a:rPr lang="en-US" altLang="zh-CN" dirty="0" smtClean="0">
              <a:latin typeface="+mj-ea"/>
              <a:ea typeface="+mj-ea"/>
            </a:rPr>
            <a:t>ETF</a:t>
          </a:r>
          <a:r>
            <a:rPr lang="zh-CN" altLang="en-US" dirty="0" smtClean="0">
              <a:latin typeface="+mj-ea"/>
              <a:ea typeface="+mj-ea"/>
            </a:rPr>
            <a:t>份额在深交所上市</a:t>
          </a:r>
          <a:endParaRPr lang="zh-CN" altLang="en-US" dirty="0">
            <a:latin typeface="+mj-ea"/>
            <a:ea typeface="+mj-ea"/>
          </a:endParaRPr>
        </a:p>
      </dgm:t>
    </dgm:pt>
    <dgm:pt modelId="{D06F5E19-4EC3-4438-B156-EDF4DEDF031C}" type="parTrans" cxnId="{3C6F9FE9-422F-444D-B067-99A752BBCD12}">
      <dgm:prSet/>
      <dgm:spPr/>
      <dgm:t>
        <a:bodyPr/>
        <a:lstStyle/>
        <a:p>
          <a:endParaRPr lang="zh-CN" altLang="en-US"/>
        </a:p>
      </dgm:t>
    </dgm:pt>
    <dgm:pt modelId="{C3C4D077-40AF-4045-8D67-D8B8E5C75543}" type="sibTrans" cxnId="{3C6F9FE9-422F-444D-B067-99A752BBCD12}">
      <dgm:prSet/>
      <dgm:spPr/>
      <dgm:t>
        <a:bodyPr/>
        <a:lstStyle/>
        <a:p>
          <a:endParaRPr lang="zh-CN" altLang="en-US"/>
        </a:p>
      </dgm:t>
    </dgm:pt>
    <dgm:pt modelId="{EE2E0F94-A13D-4A06-A905-764BAACABEB0}">
      <dgm:prSet phldrT="[文本]"/>
      <dgm:spPr/>
      <dgm:t>
        <a:bodyPr/>
        <a:lstStyle/>
        <a:p>
          <a:r>
            <a:rPr lang="zh-CN" altLang="en-US" dirty="0" smtClean="0">
              <a:latin typeface="+mj-ea"/>
              <a:ea typeface="+mj-ea"/>
            </a:rPr>
            <a:t>组合证券在深、沪交易所上市</a:t>
          </a:r>
          <a:endParaRPr lang="zh-CN" altLang="en-US" dirty="0">
            <a:latin typeface="+mj-ea"/>
            <a:ea typeface="+mj-ea"/>
          </a:endParaRPr>
        </a:p>
      </dgm:t>
    </dgm:pt>
    <dgm:pt modelId="{44B9854D-08B4-483E-861E-894B47132DA6}" type="parTrans" cxnId="{2A62B3A9-A3A4-4DA3-A9AD-33896B2D2439}">
      <dgm:prSet/>
      <dgm:spPr/>
      <dgm:t>
        <a:bodyPr/>
        <a:lstStyle/>
        <a:p>
          <a:endParaRPr lang="zh-CN" altLang="en-US"/>
        </a:p>
      </dgm:t>
    </dgm:pt>
    <dgm:pt modelId="{A4D6E194-B1E0-48E4-87BB-35D6E355533A}" type="sibTrans" cxnId="{2A62B3A9-A3A4-4DA3-A9AD-33896B2D2439}">
      <dgm:prSet/>
      <dgm:spPr/>
      <dgm:t>
        <a:bodyPr/>
        <a:lstStyle/>
        <a:p>
          <a:endParaRPr lang="zh-CN" altLang="en-US"/>
        </a:p>
      </dgm:t>
    </dgm:pt>
    <dgm:pt modelId="{17E6835A-C06C-4F1F-98A3-560F4535D6F8}" type="pres">
      <dgm:prSet presAssocID="{034A2E43-D18B-4679-AFFC-D70A9E5FCD0B}" presName="Name0" presStyleCnt="0">
        <dgm:presLayoutVars>
          <dgm:dir/>
          <dgm:animLvl val="lvl"/>
          <dgm:resizeHandles val="exact"/>
        </dgm:presLayoutVars>
      </dgm:prSet>
      <dgm:spPr/>
      <dgm:t>
        <a:bodyPr/>
        <a:lstStyle/>
        <a:p>
          <a:endParaRPr lang="zh-CN" altLang="en-US"/>
        </a:p>
      </dgm:t>
    </dgm:pt>
    <dgm:pt modelId="{70214F1E-6671-463D-BE7F-C46FC0F0D680}" type="pres">
      <dgm:prSet presAssocID="{9A393CEB-9BCE-455D-BA68-3D361FB2A24E}" presName="linNode" presStyleCnt="0"/>
      <dgm:spPr/>
    </dgm:pt>
    <dgm:pt modelId="{BF05D13E-7BBB-4879-A4F5-53A05DEAB88F}" type="pres">
      <dgm:prSet presAssocID="{9A393CEB-9BCE-455D-BA68-3D361FB2A24E}" presName="parentText" presStyleLbl="node1" presStyleIdx="0" presStyleCnt="2">
        <dgm:presLayoutVars>
          <dgm:chMax val="1"/>
          <dgm:bulletEnabled val="1"/>
        </dgm:presLayoutVars>
      </dgm:prSet>
      <dgm:spPr/>
      <dgm:t>
        <a:bodyPr/>
        <a:lstStyle/>
        <a:p>
          <a:endParaRPr lang="zh-CN" altLang="en-US"/>
        </a:p>
      </dgm:t>
    </dgm:pt>
    <dgm:pt modelId="{D6266A0D-EC81-4DE7-97AC-F915B57E514C}" type="pres">
      <dgm:prSet presAssocID="{9A393CEB-9BCE-455D-BA68-3D361FB2A24E}" presName="descendantText" presStyleLbl="alignAccFollowNode1" presStyleIdx="0" presStyleCnt="2">
        <dgm:presLayoutVars>
          <dgm:bulletEnabled val="1"/>
        </dgm:presLayoutVars>
      </dgm:prSet>
      <dgm:spPr/>
      <dgm:t>
        <a:bodyPr/>
        <a:lstStyle/>
        <a:p>
          <a:endParaRPr lang="zh-CN" altLang="en-US"/>
        </a:p>
      </dgm:t>
    </dgm:pt>
    <dgm:pt modelId="{9B8478D0-9B69-4B5D-AC6A-548C8AAD71C5}" type="pres">
      <dgm:prSet presAssocID="{0306AE6D-EB14-4226-B215-80E0745D5714}" presName="sp" presStyleCnt="0"/>
      <dgm:spPr/>
    </dgm:pt>
    <dgm:pt modelId="{D3B02C83-F06C-45AE-BD61-F810277C999F}" type="pres">
      <dgm:prSet presAssocID="{B5A6422C-0C70-43FB-B690-2D3BDB6004E3}" presName="linNode" presStyleCnt="0"/>
      <dgm:spPr/>
    </dgm:pt>
    <dgm:pt modelId="{13A0C8C3-E333-4535-A66E-377E9E516B90}" type="pres">
      <dgm:prSet presAssocID="{B5A6422C-0C70-43FB-B690-2D3BDB6004E3}" presName="parentText" presStyleLbl="node1" presStyleIdx="1" presStyleCnt="2">
        <dgm:presLayoutVars>
          <dgm:chMax val="1"/>
          <dgm:bulletEnabled val="1"/>
        </dgm:presLayoutVars>
      </dgm:prSet>
      <dgm:spPr/>
      <dgm:t>
        <a:bodyPr/>
        <a:lstStyle/>
        <a:p>
          <a:endParaRPr lang="zh-CN" altLang="en-US"/>
        </a:p>
      </dgm:t>
    </dgm:pt>
    <dgm:pt modelId="{C2389F93-7220-4E76-AB6C-82F454A57ED5}" type="pres">
      <dgm:prSet presAssocID="{B5A6422C-0C70-43FB-B690-2D3BDB6004E3}" presName="descendantText" presStyleLbl="alignAccFollowNode1" presStyleIdx="1" presStyleCnt="2">
        <dgm:presLayoutVars>
          <dgm:bulletEnabled val="1"/>
        </dgm:presLayoutVars>
      </dgm:prSet>
      <dgm:spPr/>
      <dgm:t>
        <a:bodyPr/>
        <a:lstStyle/>
        <a:p>
          <a:endParaRPr lang="zh-CN" altLang="en-US"/>
        </a:p>
      </dgm:t>
    </dgm:pt>
  </dgm:ptLst>
  <dgm:cxnLst>
    <dgm:cxn modelId="{93345ECC-750A-4DBE-812C-88A7191AEFF7}" srcId="{034A2E43-D18B-4679-AFFC-D70A9E5FCD0B}" destId="{B5A6422C-0C70-43FB-B690-2D3BDB6004E3}" srcOrd="1" destOrd="0" parTransId="{A0E0AA08-25CD-408B-9857-E4A434D358D6}" sibTransId="{BBE59170-9CB8-4ED8-9C93-B6407D0B8908}"/>
    <dgm:cxn modelId="{3DB6D71C-ED24-4C8B-A73C-B9C5C3284414}" type="presOf" srcId="{EE2E0F94-A13D-4A06-A905-764BAACABEB0}" destId="{C2389F93-7220-4E76-AB6C-82F454A57ED5}" srcOrd="0" destOrd="1" presId="urn:microsoft.com/office/officeart/2005/8/layout/vList5"/>
    <dgm:cxn modelId="{DA40FFB7-B352-4396-A58B-C8AC7F922266}" srcId="{9A393CEB-9BCE-455D-BA68-3D361FB2A24E}" destId="{29621DA8-219C-415C-AF88-B42DC9045BE1}" srcOrd="1" destOrd="0" parTransId="{07436B96-6DAF-47F8-BD78-0D0B76D21CC5}" sibTransId="{304ABB4E-6B59-4A01-B205-D6F07AC6C8A7}"/>
    <dgm:cxn modelId="{2A62B3A9-A3A4-4DA3-A9AD-33896B2D2439}" srcId="{B5A6422C-0C70-43FB-B690-2D3BDB6004E3}" destId="{EE2E0F94-A13D-4A06-A905-764BAACABEB0}" srcOrd="1" destOrd="0" parTransId="{44B9854D-08B4-483E-861E-894B47132DA6}" sibTransId="{A4D6E194-B1E0-48E4-87BB-35D6E355533A}"/>
    <dgm:cxn modelId="{F37F5EEB-8097-4195-A17E-143025858ADE}" type="presOf" srcId="{034A2E43-D18B-4679-AFFC-D70A9E5FCD0B}" destId="{17E6835A-C06C-4F1F-98A3-560F4535D6F8}" srcOrd="0" destOrd="0" presId="urn:microsoft.com/office/officeart/2005/8/layout/vList5"/>
    <dgm:cxn modelId="{9D268897-17B9-460F-AB00-836F0829958F}" srcId="{034A2E43-D18B-4679-AFFC-D70A9E5FCD0B}" destId="{9A393CEB-9BCE-455D-BA68-3D361FB2A24E}" srcOrd="0" destOrd="0" parTransId="{DD8A7F6E-7013-4D14-8BF7-2301FB682B48}" sibTransId="{0306AE6D-EB14-4226-B215-80E0745D5714}"/>
    <dgm:cxn modelId="{40A6EC81-C296-4024-974D-2AFA751EE779}" type="presOf" srcId="{29621DA8-219C-415C-AF88-B42DC9045BE1}" destId="{D6266A0D-EC81-4DE7-97AC-F915B57E514C}" srcOrd="0" destOrd="1" presId="urn:microsoft.com/office/officeart/2005/8/layout/vList5"/>
    <dgm:cxn modelId="{9E4E07F4-9EE6-4A6A-BB7B-CA8D7C3B6ECB}" type="presOf" srcId="{D3BAC79B-24D6-4229-AB2F-1527EDB5791C}" destId="{D6266A0D-EC81-4DE7-97AC-F915B57E514C}" srcOrd="0" destOrd="0" presId="urn:microsoft.com/office/officeart/2005/8/layout/vList5"/>
    <dgm:cxn modelId="{1AE50377-3330-4FF7-8FBE-770C4610353A}" type="presOf" srcId="{4A139ECB-33E0-4CB0-8F2F-C29386AC0816}" destId="{C2389F93-7220-4E76-AB6C-82F454A57ED5}" srcOrd="0" destOrd="0" presId="urn:microsoft.com/office/officeart/2005/8/layout/vList5"/>
    <dgm:cxn modelId="{74672257-0B21-403F-A7F1-354509F2F672}" type="presOf" srcId="{B5A6422C-0C70-43FB-B690-2D3BDB6004E3}" destId="{13A0C8C3-E333-4535-A66E-377E9E516B90}" srcOrd="0" destOrd="0" presId="urn:microsoft.com/office/officeart/2005/8/layout/vList5"/>
    <dgm:cxn modelId="{3C6F9FE9-422F-444D-B067-99A752BBCD12}" srcId="{B5A6422C-0C70-43FB-B690-2D3BDB6004E3}" destId="{4A139ECB-33E0-4CB0-8F2F-C29386AC0816}" srcOrd="0" destOrd="0" parTransId="{D06F5E19-4EC3-4438-B156-EDF4DEDF031C}" sibTransId="{C3C4D077-40AF-4045-8D67-D8B8E5C75543}"/>
    <dgm:cxn modelId="{7155427A-7EDB-4C77-8E74-6FED227C0ECD}" type="presOf" srcId="{9A393CEB-9BCE-455D-BA68-3D361FB2A24E}" destId="{BF05D13E-7BBB-4879-A4F5-53A05DEAB88F}" srcOrd="0" destOrd="0" presId="urn:microsoft.com/office/officeart/2005/8/layout/vList5"/>
    <dgm:cxn modelId="{48D2DF30-3AAE-4F6E-AD2C-C015696C820F}" srcId="{9A393CEB-9BCE-455D-BA68-3D361FB2A24E}" destId="{D3BAC79B-24D6-4229-AB2F-1527EDB5791C}" srcOrd="0" destOrd="0" parTransId="{C4109126-6B45-4437-AB91-812AC0C034B1}" sibTransId="{45D13C96-F687-444D-9300-C17D26CD3DDD}"/>
    <dgm:cxn modelId="{4A17523F-39A0-433C-AF2E-7C2EA31C1712}" type="presParOf" srcId="{17E6835A-C06C-4F1F-98A3-560F4535D6F8}" destId="{70214F1E-6671-463D-BE7F-C46FC0F0D680}" srcOrd="0" destOrd="0" presId="urn:microsoft.com/office/officeart/2005/8/layout/vList5"/>
    <dgm:cxn modelId="{5EFB24B5-41BE-45C1-8434-5BE13F8B60C3}" type="presParOf" srcId="{70214F1E-6671-463D-BE7F-C46FC0F0D680}" destId="{BF05D13E-7BBB-4879-A4F5-53A05DEAB88F}" srcOrd="0" destOrd="0" presId="urn:microsoft.com/office/officeart/2005/8/layout/vList5"/>
    <dgm:cxn modelId="{7196BAA8-CE84-4CDA-8AA1-EB4C3ACEA32F}" type="presParOf" srcId="{70214F1E-6671-463D-BE7F-C46FC0F0D680}" destId="{D6266A0D-EC81-4DE7-97AC-F915B57E514C}" srcOrd="1" destOrd="0" presId="urn:microsoft.com/office/officeart/2005/8/layout/vList5"/>
    <dgm:cxn modelId="{64A52098-CE95-4870-B7A1-731E98CB76B1}" type="presParOf" srcId="{17E6835A-C06C-4F1F-98A3-560F4535D6F8}" destId="{9B8478D0-9B69-4B5D-AC6A-548C8AAD71C5}" srcOrd="1" destOrd="0" presId="urn:microsoft.com/office/officeart/2005/8/layout/vList5"/>
    <dgm:cxn modelId="{449E17D1-4BE4-41FE-A3B0-2DA876CD44DF}" type="presParOf" srcId="{17E6835A-C06C-4F1F-98A3-560F4535D6F8}" destId="{D3B02C83-F06C-45AE-BD61-F810277C999F}" srcOrd="2" destOrd="0" presId="urn:microsoft.com/office/officeart/2005/8/layout/vList5"/>
    <dgm:cxn modelId="{DDFDFFB4-4499-4336-B47A-3EE012D06059}" type="presParOf" srcId="{D3B02C83-F06C-45AE-BD61-F810277C999F}" destId="{13A0C8C3-E333-4535-A66E-377E9E516B90}" srcOrd="0" destOrd="0" presId="urn:microsoft.com/office/officeart/2005/8/layout/vList5"/>
    <dgm:cxn modelId="{9E7CC916-9E4B-44EE-8314-A727ABFCE3FD}" type="presParOf" srcId="{D3B02C83-F06C-45AE-BD61-F810277C999F}" destId="{C2389F93-7220-4E76-AB6C-82F454A57ED5}"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420B13-D9D4-49A5-B7D1-86A16B363186}" type="doc">
      <dgm:prSet loTypeId="urn:microsoft.com/office/officeart/2005/8/layout/vList5" loCatId="list" qsTypeId="urn:microsoft.com/office/officeart/2005/8/quickstyle/3d4" qsCatId="3D" csTypeId="urn:microsoft.com/office/officeart/2005/8/colors/accent1_2#3" csCatId="accent1" phldr="1"/>
      <dgm:spPr/>
      <dgm:t>
        <a:bodyPr/>
        <a:lstStyle/>
        <a:p>
          <a:endParaRPr lang="zh-CN" altLang="en-US"/>
        </a:p>
      </dgm:t>
    </dgm:pt>
    <dgm:pt modelId="{27452FE3-CEEB-4453-A736-1F113D7C8FB4}">
      <dgm:prSet phldrT="[文本]"/>
      <dgm:spPr/>
      <dgm:t>
        <a:bodyPr/>
        <a:lstStyle/>
        <a:p>
          <a:r>
            <a:rPr lang="zh-CN" altLang="en-US" dirty="0" smtClean="0"/>
            <a:t>交易</a:t>
          </a:r>
          <a:endParaRPr lang="zh-CN" altLang="en-US" dirty="0"/>
        </a:p>
      </dgm:t>
    </dgm:pt>
    <dgm:pt modelId="{E8BE1AB0-C9B0-43BE-8571-73FE13BE8385}" type="parTrans" cxnId="{C49A680E-2B63-44A8-97F0-DD1E4DBE4570}">
      <dgm:prSet/>
      <dgm:spPr/>
      <dgm:t>
        <a:bodyPr/>
        <a:lstStyle/>
        <a:p>
          <a:endParaRPr lang="zh-CN" altLang="en-US"/>
        </a:p>
      </dgm:t>
    </dgm:pt>
    <dgm:pt modelId="{D5AFF97F-7699-452D-9B0B-BA80D351BC63}" type="sibTrans" cxnId="{C49A680E-2B63-44A8-97F0-DD1E4DBE4570}">
      <dgm:prSet/>
      <dgm:spPr/>
      <dgm:t>
        <a:bodyPr/>
        <a:lstStyle/>
        <a:p>
          <a:endParaRPr lang="zh-CN" altLang="en-US"/>
        </a:p>
      </dgm:t>
    </dgm:pt>
    <dgm:pt modelId="{4FB144F8-9B99-4406-A95F-941E6E309651}">
      <dgm:prSet phldrT="[文本]"/>
      <dgm:spPr/>
      <dgm:t>
        <a:bodyPr/>
        <a:lstStyle/>
        <a:p>
          <a:r>
            <a:rPr lang="en-US" altLang="zh-CN" dirty="0" smtClean="0"/>
            <a:t>ETF</a:t>
          </a:r>
          <a:r>
            <a:rPr lang="zh-CN" altLang="en-US" dirty="0" smtClean="0"/>
            <a:t>监管规费</a:t>
          </a:r>
          <a:endParaRPr lang="zh-CN" altLang="en-US" dirty="0"/>
        </a:p>
      </dgm:t>
    </dgm:pt>
    <dgm:pt modelId="{8BC2A49F-3006-4214-9E9F-C4C5D079879C}" type="parTrans" cxnId="{9D2DE664-6192-48FB-81C8-B27B02DCE83F}">
      <dgm:prSet/>
      <dgm:spPr/>
      <dgm:t>
        <a:bodyPr/>
        <a:lstStyle/>
        <a:p>
          <a:endParaRPr lang="zh-CN" altLang="en-US"/>
        </a:p>
      </dgm:t>
    </dgm:pt>
    <dgm:pt modelId="{B23AD5FE-6A9E-4BD5-AD26-9BF1C9F32B0C}" type="sibTrans" cxnId="{9D2DE664-6192-48FB-81C8-B27B02DCE83F}">
      <dgm:prSet/>
      <dgm:spPr/>
      <dgm:t>
        <a:bodyPr/>
        <a:lstStyle/>
        <a:p>
          <a:endParaRPr lang="zh-CN" altLang="en-US"/>
        </a:p>
      </dgm:t>
    </dgm:pt>
    <dgm:pt modelId="{C2AEE9B5-39C5-416E-9CBF-4E2618B765BF}">
      <dgm:prSet phldrT="[文本]"/>
      <dgm:spPr/>
      <dgm:t>
        <a:bodyPr/>
        <a:lstStyle/>
        <a:p>
          <a:r>
            <a:rPr lang="en-US" altLang="zh-CN" dirty="0" smtClean="0"/>
            <a:t>T</a:t>
          </a:r>
          <a:r>
            <a:rPr lang="zh-CN" altLang="en-US" dirty="0" smtClean="0"/>
            <a:t>日清算，</a:t>
          </a:r>
          <a:r>
            <a:rPr lang="en-US" altLang="zh-CN" dirty="0" smtClean="0"/>
            <a:t>T+1</a:t>
          </a:r>
          <a:r>
            <a:rPr lang="zh-CN" altLang="en-US" dirty="0" smtClean="0"/>
            <a:t>日交收</a:t>
          </a:r>
          <a:endParaRPr lang="zh-CN" altLang="en-US" dirty="0"/>
        </a:p>
      </dgm:t>
    </dgm:pt>
    <dgm:pt modelId="{E1704C9C-7330-4CFA-995B-E35768EE2694}" type="parTrans" cxnId="{8FD98459-E8F1-4949-9D7E-A424C41B08F1}">
      <dgm:prSet/>
      <dgm:spPr/>
      <dgm:t>
        <a:bodyPr/>
        <a:lstStyle/>
        <a:p>
          <a:endParaRPr lang="zh-CN" altLang="en-US"/>
        </a:p>
      </dgm:t>
    </dgm:pt>
    <dgm:pt modelId="{628DE73D-D865-4B6E-BAEA-AC3193CF2ACA}" type="sibTrans" cxnId="{8FD98459-E8F1-4949-9D7E-A424C41B08F1}">
      <dgm:prSet/>
      <dgm:spPr/>
      <dgm:t>
        <a:bodyPr/>
        <a:lstStyle/>
        <a:p>
          <a:endParaRPr lang="zh-CN" altLang="en-US"/>
        </a:p>
      </dgm:t>
    </dgm:pt>
    <dgm:pt modelId="{A916D3D8-185E-41F2-BB2D-FD2970E96D80}">
      <dgm:prSet phldrT="[文本]"/>
      <dgm:spPr/>
      <dgm:t>
        <a:bodyPr/>
        <a:lstStyle/>
        <a:p>
          <a:r>
            <a:rPr lang="zh-CN" altLang="en-US" dirty="0" smtClean="0"/>
            <a:t>结算</a:t>
          </a:r>
          <a:endParaRPr lang="zh-CN" altLang="en-US" dirty="0"/>
        </a:p>
      </dgm:t>
    </dgm:pt>
    <dgm:pt modelId="{EA084A41-894F-4161-9EA8-16FE47D2AE4F}" type="parTrans" cxnId="{26C0F865-A0E3-4AFC-8455-645CA4F233DD}">
      <dgm:prSet/>
      <dgm:spPr/>
      <dgm:t>
        <a:bodyPr/>
        <a:lstStyle/>
        <a:p>
          <a:endParaRPr lang="zh-CN" altLang="en-US"/>
        </a:p>
      </dgm:t>
    </dgm:pt>
    <dgm:pt modelId="{C1AA3D85-E62F-4DAC-B0A4-B14A18AB89B1}" type="sibTrans" cxnId="{26C0F865-A0E3-4AFC-8455-645CA4F233DD}">
      <dgm:prSet/>
      <dgm:spPr/>
      <dgm:t>
        <a:bodyPr/>
        <a:lstStyle/>
        <a:p>
          <a:endParaRPr lang="zh-CN" altLang="en-US"/>
        </a:p>
      </dgm:t>
    </dgm:pt>
    <dgm:pt modelId="{2B876280-3520-4EF5-B3B9-A74083702C5A}">
      <dgm:prSet phldrT="[文本]"/>
      <dgm:spPr/>
      <dgm:t>
        <a:bodyPr/>
        <a:lstStyle/>
        <a:p>
          <a:r>
            <a:rPr lang="zh-CN" altLang="en-US" dirty="0" smtClean="0"/>
            <a:t>组合证券过户费</a:t>
          </a:r>
          <a:endParaRPr lang="zh-CN" altLang="en-US" dirty="0"/>
        </a:p>
      </dgm:t>
    </dgm:pt>
    <dgm:pt modelId="{7E4504D1-6C24-454F-B4F1-A46880D380A6}" type="parTrans" cxnId="{5A0CFB83-DBFD-4BB9-9FB5-F6E52D218E9D}">
      <dgm:prSet/>
      <dgm:spPr/>
      <dgm:t>
        <a:bodyPr/>
        <a:lstStyle/>
        <a:p>
          <a:endParaRPr lang="zh-CN" altLang="en-US"/>
        </a:p>
      </dgm:t>
    </dgm:pt>
    <dgm:pt modelId="{CF018E0B-552A-4368-A8CF-FECEDAE4BE7C}" type="sibTrans" cxnId="{5A0CFB83-DBFD-4BB9-9FB5-F6E52D218E9D}">
      <dgm:prSet/>
      <dgm:spPr/>
      <dgm:t>
        <a:bodyPr/>
        <a:lstStyle/>
        <a:p>
          <a:endParaRPr lang="zh-CN" altLang="en-US"/>
        </a:p>
      </dgm:t>
    </dgm:pt>
    <dgm:pt modelId="{48FF8B9D-4EA2-46FF-8A6D-F9F319DBFDC3}">
      <dgm:prSet phldrT="[文本]"/>
      <dgm:spPr/>
      <dgm:t>
        <a:bodyPr/>
        <a:lstStyle/>
        <a:p>
          <a:r>
            <a:rPr lang="en-US" altLang="zh-CN" dirty="0" smtClean="0"/>
            <a:t>ETF</a:t>
          </a:r>
          <a:r>
            <a:rPr lang="zh-CN" altLang="en-US" dirty="0" smtClean="0"/>
            <a:t>经手费</a:t>
          </a:r>
          <a:endParaRPr lang="zh-CN" altLang="en-US" dirty="0"/>
        </a:p>
      </dgm:t>
    </dgm:pt>
    <dgm:pt modelId="{EECBB42E-FCAF-4AC0-87A0-1E82D4CF8ECA}" type="parTrans" cxnId="{A1A5073E-0628-417D-8E75-B2C37B4579C9}">
      <dgm:prSet/>
      <dgm:spPr/>
    </dgm:pt>
    <dgm:pt modelId="{27837A21-9D31-4430-AFF1-E0E02849147A}" type="sibTrans" cxnId="{A1A5073E-0628-417D-8E75-B2C37B4579C9}">
      <dgm:prSet/>
      <dgm:spPr/>
    </dgm:pt>
    <dgm:pt modelId="{AA8C0224-0A6D-446E-A558-3664260083C8}">
      <dgm:prSet phldrT="[文本]"/>
      <dgm:spPr/>
      <dgm:t>
        <a:bodyPr/>
        <a:lstStyle/>
        <a:p>
          <a:r>
            <a:rPr lang="en-US" altLang="zh-CN" dirty="0" smtClean="0"/>
            <a:t>T+1</a:t>
          </a:r>
          <a:r>
            <a:rPr lang="zh-CN" altLang="en-US" dirty="0" smtClean="0"/>
            <a:t>日清算，</a:t>
          </a:r>
          <a:r>
            <a:rPr lang="en-US" altLang="zh-CN" dirty="0" smtClean="0"/>
            <a:t>T+2</a:t>
          </a:r>
          <a:r>
            <a:rPr lang="zh-CN" altLang="en-US" dirty="0" smtClean="0"/>
            <a:t>日交收</a:t>
          </a:r>
          <a:endParaRPr lang="zh-CN" altLang="en-US" dirty="0"/>
        </a:p>
      </dgm:t>
    </dgm:pt>
    <dgm:pt modelId="{16A31363-1A15-496C-B4D7-41EBFBE515AA}" type="parTrans" cxnId="{5E0BEA03-64EB-4221-A459-D83E2F5E35DB}">
      <dgm:prSet/>
      <dgm:spPr/>
    </dgm:pt>
    <dgm:pt modelId="{B7073A26-C4DD-4217-98A9-7EBD6CE07E42}" type="sibTrans" cxnId="{5E0BEA03-64EB-4221-A459-D83E2F5E35DB}">
      <dgm:prSet/>
      <dgm:spPr/>
    </dgm:pt>
    <dgm:pt modelId="{519515AF-A1F6-47A7-AC6E-AC646D4B6688}" type="pres">
      <dgm:prSet presAssocID="{41420B13-D9D4-49A5-B7D1-86A16B363186}" presName="Name0" presStyleCnt="0">
        <dgm:presLayoutVars>
          <dgm:dir/>
          <dgm:animLvl val="lvl"/>
          <dgm:resizeHandles val="exact"/>
        </dgm:presLayoutVars>
      </dgm:prSet>
      <dgm:spPr/>
      <dgm:t>
        <a:bodyPr/>
        <a:lstStyle/>
        <a:p>
          <a:endParaRPr lang="zh-CN" altLang="en-US"/>
        </a:p>
      </dgm:t>
    </dgm:pt>
    <dgm:pt modelId="{9E425D77-13E7-4605-9EE3-9F584A64F2AE}" type="pres">
      <dgm:prSet presAssocID="{27452FE3-CEEB-4453-A736-1F113D7C8FB4}" presName="linNode" presStyleCnt="0"/>
      <dgm:spPr/>
    </dgm:pt>
    <dgm:pt modelId="{3F1EF1EE-AA49-4D94-B282-D34C6BD68E97}" type="pres">
      <dgm:prSet presAssocID="{27452FE3-CEEB-4453-A736-1F113D7C8FB4}" presName="parentText" presStyleLbl="node1" presStyleIdx="0" presStyleCnt="2" custScaleX="51025">
        <dgm:presLayoutVars>
          <dgm:chMax val="1"/>
          <dgm:bulletEnabled val="1"/>
        </dgm:presLayoutVars>
      </dgm:prSet>
      <dgm:spPr/>
      <dgm:t>
        <a:bodyPr/>
        <a:lstStyle/>
        <a:p>
          <a:endParaRPr lang="zh-CN" altLang="en-US"/>
        </a:p>
      </dgm:t>
    </dgm:pt>
    <dgm:pt modelId="{B26AED8A-6E75-46E8-9945-5254CE37D16D}" type="pres">
      <dgm:prSet presAssocID="{27452FE3-CEEB-4453-A736-1F113D7C8FB4}" presName="descendantText" presStyleLbl="alignAccFollowNode1" presStyleIdx="0" presStyleCnt="2" custScaleX="124515">
        <dgm:presLayoutVars>
          <dgm:bulletEnabled val="1"/>
        </dgm:presLayoutVars>
      </dgm:prSet>
      <dgm:spPr/>
      <dgm:t>
        <a:bodyPr/>
        <a:lstStyle/>
        <a:p>
          <a:endParaRPr lang="zh-CN" altLang="en-US"/>
        </a:p>
      </dgm:t>
    </dgm:pt>
    <dgm:pt modelId="{0CC88490-26DC-4E09-97CD-D031303646E9}" type="pres">
      <dgm:prSet presAssocID="{D5AFF97F-7699-452D-9B0B-BA80D351BC63}" presName="sp" presStyleCnt="0"/>
      <dgm:spPr/>
    </dgm:pt>
    <dgm:pt modelId="{E64F2DC9-B5D9-4F3F-9524-C94C1B2ADBB4}" type="pres">
      <dgm:prSet presAssocID="{A916D3D8-185E-41F2-BB2D-FD2970E96D80}" presName="linNode" presStyleCnt="0"/>
      <dgm:spPr/>
    </dgm:pt>
    <dgm:pt modelId="{24EC9A16-F0A6-4901-892B-4A33F8601BB1}" type="pres">
      <dgm:prSet presAssocID="{A916D3D8-185E-41F2-BB2D-FD2970E96D80}" presName="parentText" presStyleLbl="node1" presStyleIdx="1" presStyleCnt="2" custScaleX="50894">
        <dgm:presLayoutVars>
          <dgm:chMax val="1"/>
          <dgm:bulletEnabled val="1"/>
        </dgm:presLayoutVars>
      </dgm:prSet>
      <dgm:spPr/>
      <dgm:t>
        <a:bodyPr/>
        <a:lstStyle/>
        <a:p>
          <a:endParaRPr lang="zh-CN" altLang="en-US"/>
        </a:p>
      </dgm:t>
    </dgm:pt>
    <dgm:pt modelId="{3A19C2C4-596B-453C-8112-82727F0E3E4C}" type="pres">
      <dgm:prSet presAssocID="{A916D3D8-185E-41F2-BB2D-FD2970E96D80}" presName="descendantText" presStyleLbl="alignAccFollowNode1" presStyleIdx="1" presStyleCnt="2" custScaleX="127306">
        <dgm:presLayoutVars>
          <dgm:bulletEnabled val="1"/>
        </dgm:presLayoutVars>
      </dgm:prSet>
      <dgm:spPr/>
      <dgm:t>
        <a:bodyPr/>
        <a:lstStyle/>
        <a:p>
          <a:endParaRPr lang="zh-CN" altLang="en-US"/>
        </a:p>
      </dgm:t>
    </dgm:pt>
  </dgm:ptLst>
  <dgm:cxnLst>
    <dgm:cxn modelId="{0B06AA97-7057-41E7-8BA4-B8E32E972EF1}" type="presOf" srcId="{48FF8B9D-4EA2-46FF-8A6D-F9F319DBFDC3}" destId="{B26AED8A-6E75-46E8-9945-5254CE37D16D}" srcOrd="0" destOrd="1" presId="urn:microsoft.com/office/officeart/2005/8/layout/vList5"/>
    <dgm:cxn modelId="{A1A5073E-0628-417D-8E75-B2C37B4579C9}" srcId="{27452FE3-CEEB-4453-A736-1F113D7C8FB4}" destId="{48FF8B9D-4EA2-46FF-8A6D-F9F319DBFDC3}" srcOrd="1" destOrd="0" parTransId="{EECBB42E-FCAF-4AC0-87A0-1E82D4CF8ECA}" sibTransId="{27837A21-9D31-4430-AFF1-E0E02849147A}"/>
    <dgm:cxn modelId="{9D2DE664-6192-48FB-81C8-B27B02DCE83F}" srcId="{27452FE3-CEEB-4453-A736-1F113D7C8FB4}" destId="{4FB144F8-9B99-4406-A95F-941E6E309651}" srcOrd="0" destOrd="0" parTransId="{8BC2A49F-3006-4214-9E9F-C4C5D079879C}" sibTransId="{B23AD5FE-6A9E-4BD5-AD26-9BF1C9F32B0C}"/>
    <dgm:cxn modelId="{5E0BEA03-64EB-4221-A459-D83E2F5E35DB}" srcId="{A916D3D8-185E-41F2-BB2D-FD2970E96D80}" destId="{AA8C0224-0A6D-446E-A558-3664260083C8}" srcOrd="1" destOrd="0" parTransId="{16A31363-1A15-496C-B4D7-41EBFBE515AA}" sibTransId="{B7073A26-C4DD-4217-98A9-7EBD6CE07E42}"/>
    <dgm:cxn modelId="{DE466F59-793B-4E9E-9DBE-60C351CBB852}" type="presOf" srcId="{27452FE3-CEEB-4453-A736-1F113D7C8FB4}" destId="{3F1EF1EE-AA49-4D94-B282-D34C6BD68E97}" srcOrd="0" destOrd="0" presId="urn:microsoft.com/office/officeart/2005/8/layout/vList5"/>
    <dgm:cxn modelId="{26C0F865-A0E3-4AFC-8455-645CA4F233DD}" srcId="{41420B13-D9D4-49A5-B7D1-86A16B363186}" destId="{A916D3D8-185E-41F2-BB2D-FD2970E96D80}" srcOrd="1" destOrd="0" parTransId="{EA084A41-894F-4161-9EA8-16FE47D2AE4F}" sibTransId="{C1AA3D85-E62F-4DAC-B0A4-B14A18AB89B1}"/>
    <dgm:cxn modelId="{C49A680E-2B63-44A8-97F0-DD1E4DBE4570}" srcId="{41420B13-D9D4-49A5-B7D1-86A16B363186}" destId="{27452FE3-CEEB-4453-A736-1F113D7C8FB4}" srcOrd="0" destOrd="0" parTransId="{E8BE1AB0-C9B0-43BE-8571-73FE13BE8385}" sibTransId="{D5AFF97F-7699-452D-9B0B-BA80D351BC63}"/>
    <dgm:cxn modelId="{EA9D47D3-1308-4872-A561-D9CF0C047351}" type="presOf" srcId="{2B876280-3520-4EF5-B3B9-A74083702C5A}" destId="{3A19C2C4-596B-453C-8112-82727F0E3E4C}" srcOrd="0" destOrd="0" presId="urn:microsoft.com/office/officeart/2005/8/layout/vList5"/>
    <dgm:cxn modelId="{EE092A78-61CA-457E-BA04-750F234187D4}" type="presOf" srcId="{4FB144F8-9B99-4406-A95F-941E6E309651}" destId="{B26AED8A-6E75-46E8-9945-5254CE37D16D}" srcOrd="0" destOrd="0" presId="urn:microsoft.com/office/officeart/2005/8/layout/vList5"/>
    <dgm:cxn modelId="{5DF62BC7-80CA-4585-96DC-A810815DBA83}" type="presOf" srcId="{C2AEE9B5-39C5-416E-9CBF-4E2618B765BF}" destId="{B26AED8A-6E75-46E8-9945-5254CE37D16D}" srcOrd="0" destOrd="2" presId="urn:microsoft.com/office/officeart/2005/8/layout/vList5"/>
    <dgm:cxn modelId="{BDC346AB-EF80-41DB-863B-2FED923C49E5}" type="presOf" srcId="{A916D3D8-185E-41F2-BB2D-FD2970E96D80}" destId="{24EC9A16-F0A6-4901-892B-4A33F8601BB1}" srcOrd="0" destOrd="0" presId="urn:microsoft.com/office/officeart/2005/8/layout/vList5"/>
    <dgm:cxn modelId="{8686D408-B7C6-464F-87BD-643D23C99E5D}" type="presOf" srcId="{41420B13-D9D4-49A5-B7D1-86A16B363186}" destId="{519515AF-A1F6-47A7-AC6E-AC646D4B6688}" srcOrd="0" destOrd="0" presId="urn:microsoft.com/office/officeart/2005/8/layout/vList5"/>
    <dgm:cxn modelId="{5A0CFB83-DBFD-4BB9-9FB5-F6E52D218E9D}" srcId="{A916D3D8-185E-41F2-BB2D-FD2970E96D80}" destId="{2B876280-3520-4EF5-B3B9-A74083702C5A}" srcOrd="0" destOrd="0" parTransId="{7E4504D1-6C24-454F-B4F1-A46880D380A6}" sibTransId="{CF018E0B-552A-4368-A8CF-FECEDAE4BE7C}"/>
    <dgm:cxn modelId="{8FD98459-E8F1-4949-9D7E-A424C41B08F1}" srcId="{27452FE3-CEEB-4453-A736-1F113D7C8FB4}" destId="{C2AEE9B5-39C5-416E-9CBF-4E2618B765BF}" srcOrd="2" destOrd="0" parTransId="{E1704C9C-7330-4CFA-995B-E35768EE2694}" sibTransId="{628DE73D-D865-4B6E-BAEA-AC3193CF2ACA}"/>
    <dgm:cxn modelId="{4A7247A4-C0C9-445C-BFD5-7963EF3EFF9E}" type="presOf" srcId="{AA8C0224-0A6D-446E-A558-3664260083C8}" destId="{3A19C2C4-596B-453C-8112-82727F0E3E4C}" srcOrd="0" destOrd="1" presId="urn:microsoft.com/office/officeart/2005/8/layout/vList5"/>
    <dgm:cxn modelId="{2877F7A3-458C-4A03-975D-C7A785E475C9}" type="presParOf" srcId="{519515AF-A1F6-47A7-AC6E-AC646D4B6688}" destId="{9E425D77-13E7-4605-9EE3-9F584A64F2AE}" srcOrd="0" destOrd="0" presId="urn:microsoft.com/office/officeart/2005/8/layout/vList5"/>
    <dgm:cxn modelId="{B13043CB-0FBA-44A6-AD8A-C1E0D296206A}" type="presParOf" srcId="{9E425D77-13E7-4605-9EE3-9F584A64F2AE}" destId="{3F1EF1EE-AA49-4D94-B282-D34C6BD68E97}" srcOrd="0" destOrd="0" presId="urn:microsoft.com/office/officeart/2005/8/layout/vList5"/>
    <dgm:cxn modelId="{7EA701F1-598C-47EE-8135-091E8771D474}" type="presParOf" srcId="{9E425D77-13E7-4605-9EE3-9F584A64F2AE}" destId="{B26AED8A-6E75-46E8-9945-5254CE37D16D}" srcOrd="1" destOrd="0" presId="urn:microsoft.com/office/officeart/2005/8/layout/vList5"/>
    <dgm:cxn modelId="{6D44F5EA-9B02-48BD-B841-CB021734D318}" type="presParOf" srcId="{519515AF-A1F6-47A7-AC6E-AC646D4B6688}" destId="{0CC88490-26DC-4E09-97CD-D031303646E9}" srcOrd="1" destOrd="0" presId="urn:microsoft.com/office/officeart/2005/8/layout/vList5"/>
    <dgm:cxn modelId="{B857C5D4-F0AE-48A2-8A91-185C0EE00B39}" type="presParOf" srcId="{519515AF-A1F6-47A7-AC6E-AC646D4B6688}" destId="{E64F2DC9-B5D9-4F3F-9524-C94C1B2ADBB4}" srcOrd="2" destOrd="0" presId="urn:microsoft.com/office/officeart/2005/8/layout/vList5"/>
    <dgm:cxn modelId="{43F5E328-0FE2-4485-8725-A15D15533927}" type="presParOf" srcId="{E64F2DC9-B5D9-4F3F-9524-C94C1B2ADBB4}" destId="{24EC9A16-F0A6-4901-892B-4A33F8601BB1}" srcOrd="0" destOrd="0" presId="urn:microsoft.com/office/officeart/2005/8/layout/vList5"/>
    <dgm:cxn modelId="{846EA1C6-66F1-4ACB-8FCA-22DE2C1F667C}" type="presParOf" srcId="{E64F2DC9-B5D9-4F3F-9524-C94C1B2ADBB4}" destId="{3A19C2C4-596B-453C-8112-82727F0E3E4C}"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E3BF0935-3E75-4E2C-AC47-5CF2AF44AEE9}" type="datetimeFigureOut">
              <a:rPr lang="zh-CN" altLang="en-US"/>
              <a:pPr>
                <a:defRPr/>
              </a:pPr>
              <a:t>2012/4/9</a:t>
            </a:fld>
            <a:endParaRPr lang="zh-CN" altLang="en-US"/>
          </a:p>
        </p:txBody>
      </p:sp>
      <p:sp>
        <p:nvSpPr>
          <p:cNvPr id="4" name="页脚占位符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5" name="灯片编号占位符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4335C247-F8C8-43D0-822F-453852C2BF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42A70959-F9FC-4D72-AFE6-09D2C1098B3B}" type="datetimeFigureOut">
              <a:rPr lang="zh-CN" altLang="en-US"/>
              <a:pPr>
                <a:defRPr/>
              </a:pPr>
              <a:t>2012/4/9</a:t>
            </a:fld>
            <a:endParaRPr lang="zh-CN" altLang="en-US"/>
          </a:p>
        </p:txBody>
      </p:sp>
      <p:sp>
        <p:nvSpPr>
          <p:cNvPr id="4" name="幻灯片图像占位符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D83B51F0-5F09-4502-8BA1-DB47C35E644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p:cNvSpPr>
          <p:nvPr>
            <p:ph type="sldImg"/>
          </p:nvPr>
        </p:nvSpPr>
        <p:spPr bwMode="auto">
          <a:noFill/>
          <a:ln>
            <a:solidFill>
              <a:srgbClr val="000000"/>
            </a:solidFill>
            <a:miter lim="800000"/>
            <a:headEnd/>
            <a:tailEnd/>
          </a:ln>
        </p:spPr>
      </p:sp>
      <p:sp>
        <p:nvSpPr>
          <p:cNvPr id="133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3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781387-C556-4FC9-BA16-8979D3864944}" type="slidenum">
              <a:rPr lang="zh-CN" altLang="en-US">
                <a:cs typeface="华文细黑"/>
              </a:rPr>
              <a:pPr fontAlgn="base">
                <a:spcBef>
                  <a:spcPct val="0"/>
                </a:spcBef>
                <a:spcAft>
                  <a:spcPct val="0"/>
                </a:spcAft>
              </a:pPr>
              <a:t>2</a:t>
            </a:fld>
            <a:endParaRPr lang="en-US" altLang="zh-CN">
              <a:cs typeface="华文细黑"/>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headEnd/>
            <a:tailEnd/>
          </a:ln>
        </p:spPr>
      </p:sp>
      <p:sp>
        <p:nvSpPr>
          <p:cNvPr id="491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AD29A8-FFB3-4996-A5BE-FF33879D88B5}" type="slidenum">
              <a:rPr lang="zh-CN" altLang="en-US">
                <a:cs typeface="华文细黑"/>
              </a:rPr>
              <a:pPr fontAlgn="base">
                <a:spcBef>
                  <a:spcPct val="0"/>
                </a:spcBef>
                <a:spcAft>
                  <a:spcPct val="0"/>
                </a:spcAft>
              </a:pPr>
              <a:t>27</a:t>
            </a:fld>
            <a:endParaRPr lang="en-US" altLang="zh-CN">
              <a:cs typeface="华文细黑"/>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1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8FB742E-91DC-4651-AD4E-54E4AEFBC446}" type="slidenum">
              <a:rPr lang="zh-CN" altLang="en-US">
                <a:cs typeface="华文细黑"/>
              </a:rPr>
              <a:pPr fontAlgn="base">
                <a:spcBef>
                  <a:spcPct val="0"/>
                </a:spcBef>
                <a:spcAft>
                  <a:spcPct val="0"/>
                </a:spcAft>
              </a:pPr>
              <a:t>28</a:t>
            </a:fld>
            <a:endParaRPr lang="en-US" altLang="zh-CN">
              <a:cs typeface="华文细黑"/>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3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9DF2AB-0533-4CA7-BC70-05DBC52CA80F}" type="slidenum">
              <a:rPr lang="zh-CN" altLang="en-US">
                <a:cs typeface="华文细黑"/>
              </a:rPr>
              <a:pPr fontAlgn="base">
                <a:spcBef>
                  <a:spcPct val="0"/>
                </a:spcBef>
                <a:spcAft>
                  <a:spcPct val="0"/>
                </a:spcAft>
              </a:pPr>
              <a:t>29</a:t>
            </a:fld>
            <a:endParaRPr lang="en-US" altLang="zh-CN">
              <a:cs typeface="华文细黑"/>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bwMode="auto">
          <a:noFill/>
          <a:ln>
            <a:solidFill>
              <a:srgbClr val="000000"/>
            </a:solidFill>
            <a:miter lim="800000"/>
            <a:headEnd/>
            <a:tailEnd/>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E1BF2F-8009-490A-B36D-143CF045C780}" type="slidenum">
              <a:rPr lang="zh-CN" altLang="en-US">
                <a:cs typeface="华文细黑"/>
              </a:rPr>
              <a:pPr fontAlgn="base">
                <a:spcBef>
                  <a:spcPct val="0"/>
                </a:spcBef>
                <a:spcAft>
                  <a:spcPct val="0"/>
                </a:spcAft>
              </a:pPr>
              <a:t>30</a:t>
            </a:fld>
            <a:endParaRPr lang="en-US" altLang="zh-CN">
              <a:cs typeface="华文细黑"/>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bwMode="auto">
          <a:noFill/>
          <a:ln>
            <a:solidFill>
              <a:srgbClr val="000000"/>
            </a:solidFill>
            <a:miter lim="800000"/>
            <a:headEnd/>
            <a:tailEnd/>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B7E38C-48E4-44F2-9EA7-3F48C5289202}" type="slidenum">
              <a:rPr lang="zh-CN" altLang="en-US">
                <a:cs typeface="华文细黑"/>
              </a:rPr>
              <a:pPr fontAlgn="base">
                <a:spcBef>
                  <a:spcPct val="0"/>
                </a:spcBef>
                <a:spcAft>
                  <a:spcPct val="0"/>
                </a:spcAft>
              </a:pPr>
              <a:t>31</a:t>
            </a:fld>
            <a:endParaRPr lang="en-US" altLang="zh-CN">
              <a:cs typeface="华文细黑"/>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7132F5-35C3-480A-9FD4-23F15732BBB8}" type="slidenum">
              <a:rPr lang="zh-CN" altLang="en-US">
                <a:cs typeface="华文细黑"/>
              </a:rPr>
              <a:pPr fontAlgn="base">
                <a:spcBef>
                  <a:spcPct val="0"/>
                </a:spcBef>
                <a:spcAft>
                  <a:spcPct val="0"/>
                </a:spcAft>
              </a:pPr>
              <a:t>32</a:t>
            </a:fld>
            <a:endParaRPr lang="en-US" altLang="zh-CN">
              <a:cs typeface="华文细黑"/>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6DEF9B-8E09-4E7A-8285-496A0BD349A5}" type="slidenum">
              <a:rPr lang="zh-CN" altLang="en-US">
                <a:cs typeface="华文细黑"/>
              </a:rPr>
              <a:pPr fontAlgn="base">
                <a:spcBef>
                  <a:spcPct val="0"/>
                </a:spcBef>
                <a:spcAft>
                  <a:spcPct val="0"/>
                </a:spcAft>
              </a:pPr>
              <a:t>33</a:t>
            </a:fld>
            <a:endParaRPr lang="en-US" altLang="zh-CN">
              <a:cs typeface="华文细黑"/>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ED1908-6ABD-49F6-93A8-3101E477ED78}" type="slidenum">
              <a:rPr lang="zh-CN" altLang="en-US">
                <a:cs typeface="华文细黑"/>
              </a:rPr>
              <a:pPr fontAlgn="base">
                <a:spcBef>
                  <a:spcPct val="0"/>
                </a:spcBef>
                <a:spcAft>
                  <a:spcPct val="0"/>
                </a:spcAft>
              </a:pPr>
              <a:t>34</a:t>
            </a:fld>
            <a:endParaRPr lang="en-US" altLang="zh-CN">
              <a:cs typeface="华文细黑"/>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EA4B27-967C-45E7-89A1-A104D1CF5DB5}" type="slidenum">
              <a:rPr lang="zh-CN" altLang="en-US">
                <a:cs typeface="华文细黑"/>
              </a:rPr>
              <a:pPr fontAlgn="base">
                <a:spcBef>
                  <a:spcPct val="0"/>
                </a:spcBef>
                <a:spcAft>
                  <a:spcPct val="0"/>
                </a:spcAft>
              </a:pPr>
              <a:t>35</a:t>
            </a:fld>
            <a:endParaRPr lang="en-US" altLang="zh-CN">
              <a:cs typeface="华文细黑"/>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D800C1-8CE4-44F9-82D6-564F3262F5F7}" type="slidenum">
              <a:rPr lang="zh-CN" altLang="en-US">
                <a:cs typeface="华文细黑"/>
              </a:rPr>
              <a:pPr fontAlgn="base">
                <a:spcBef>
                  <a:spcPct val="0"/>
                </a:spcBef>
                <a:spcAft>
                  <a:spcPct val="0"/>
                </a:spcAft>
              </a:pPr>
              <a:t>36</a:t>
            </a:fld>
            <a:endParaRPr lang="en-US" altLang="zh-CN">
              <a:cs typeface="华文细黑"/>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DBEEC2-EF10-45CD-8C9F-9581CCED8688}" type="slidenum">
              <a:rPr lang="zh-CN" altLang="en-US">
                <a:cs typeface="华文细黑"/>
              </a:rPr>
              <a:pPr fontAlgn="base">
                <a:spcBef>
                  <a:spcPct val="0"/>
                </a:spcBef>
                <a:spcAft>
                  <a:spcPct val="0"/>
                </a:spcAft>
              </a:pPr>
              <a:t>19</a:t>
            </a:fld>
            <a:endParaRPr lang="en-US" altLang="zh-CN">
              <a:cs typeface="华文细黑"/>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49B187-35C1-42BF-87C3-896225CDB1C0}" type="slidenum">
              <a:rPr lang="zh-CN" altLang="en-US">
                <a:cs typeface="华文细黑"/>
              </a:rPr>
              <a:pPr fontAlgn="base">
                <a:spcBef>
                  <a:spcPct val="0"/>
                </a:spcBef>
                <a:spcAft>
                  <a:spcPct val="0"/>
                </a:spcAft>
              </a:pPr>
              <a:t>37</a:t>
            </a:fld>
            <a:endParaRPr lang="en-US" altLang="zh-CN">
              <a:cs typeface="华文细黑"/>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4922191-A585-406F-BC38-7F08A533764D}" type="slidenum">
              <a:rPr lang="zh-CN" altLang="en-US">
                <a:cs typeface="华文细黑"/>
              </a:rPr>
              <a:pPr fontAlgn="base">
                <a:spcBef>
                  <a:spcPct val="0"/>
                </a:spcBef>
                <a:spcAft>
                  <a:spcPct val="0"/>
                </a:spcAft>
              </a:pPr>
              <a:t>40</a:t>
            </a:fld>
            <a:endParaRPr lang="en-US" altLang="zh-CN">
              <a:cs typeface="华文细黑"/>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bwMode="auto">
          <a:noFill/>
          <a:ln>
            <a:solidFill>
              <a:srgbClr val="000000"/>
            </a:solidFill>
            <a:miter lim="800000"/>
            <a:headEnd/>
            <a:tailEnd/>
          </a:ln>
        </p:spPr>
      </p:sp>
      <p:sp>
        <p:nvSpPr>
          <p:cNvPr id="757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57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1632E5-84BC-4742-A86A-C3BFD84ADF03}" type="slidenum">
              <a:rPr lang="zh-CN" altLang="en-US">
                <a:cs typeface="华文细黑"/>
              </a:rPr>
              <a:pPr fontAlgn="base">
                <a:spcBef>
                  <a:spcPct val="0"/>
                </a:spcBef>
                <a:spcAft>
                  <a:spcPct val="0"/>
                </a:spcAft>
              </a:pPr>
              <a:t>41</a:t>
            </a:fld>
            <a:endParaRPr lang="en-US" altLang="zh-CN">
              <a:cs typeface="华文细黑"/>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78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0E702C-9724-4C2F-896E-A133FDD4F4F4}" type="slidenum">
              <a:rPr lang="zh-CN" altLang="en-US">
                <a:cs typeface="华文细黑"/>
              </a:rPr>
              <a:pPr fontAlgn="base">
                <a:spcBef>
                  <a:spcPct val="0"/>
                </a:spcBef>
                <a:spcAft>
                  <a:spcPct val="0"/>
                </a:spcAft>
              </a:pPr>
              <a:t>42</a:t>
            </a:fld>
            <a:endParaRPr lang="en-US" altLang="zh-CN">
              <a:cs typeface="华文细黑"/>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bwMode="auto">
          <a:noFill/>
          <a:ln>
            <a:solidFill>
              <a:srgbClr val="000000"/>
            </a:solidFill>
            <a:miter lim="800000"/>
            <a:headEnd/>
            <a:tailEnd/>
          </a:ln>
        </p:spPr>
      </p:sp>
      <p:sp>
        <p:nvSpPr>
          <p:cNvPr id="798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98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01AA604-E662-4A07-B470-0937061CBEFD}" type="slidenum">
              <a:rPr lang="zh-CN" altLang="en-US">
                <a:cs typeface="华文细黑"/>
              </a:rPr>
              <a:pPr fontAlgn="base">
                <a:spcBef>
                  <a:spcPct val="0"/>
                </a:spcBef>
                <a:spcAft>
                  <a:spcPct val="0"/>
                </a:spcAft>
              </a:pPr>
              <a:t>43</a:t>
            </a:fld>
            <a:endParaRPr lang="en-US" altLang="zh-CN">
              <a:cs typeface="华文细黑"/>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bwMode="auto">
          <a:noFill/>
          <a:ln>
            <a:solidFill>
              <a:srgbClr val="000000"/>
            </a:solidFill>
            <a:miter lim="800000"/>
            <a:headEnd/>
            <a:tailEnd/>
          </a:ln>
        </p:spPr>
      </p:sp>
      <p:sp>
        <p:nvSpPr>
          <p:cNvPr id="819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19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59C1EB-DB9E-4C46-AB35-2AEA5327F5F8}" type="slidenum">
              <a:rPr lang="zh-CN" altLang="en-US">
                <a:cs typeface="华文细黑"/>
              </a:rPr>
              <a:pPr fontAlgn="base">
                <a:spcBef>
                  <a:spcPct val="0"/>
                </a:spcBef>
                <a:spcAft>
                  <a:spcPct val="0"/>
                </a:spcAft>
              </a:pPr>
              <a:t>44</a:t>
            </a:fld>
            <a:endParaRPr lang="en-US" altLang="zh-CN">
              <a:cs typeface="华文细黑"/>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DE4D9A-8308-4297-8BBA-951AFF60D62D}" type="slidenum">
              <a:rPr lang="zh-CN" altLang="en-US">
                <a:cs typeface="华文细黑"/>
              </a:rPr>
              <a:pPr fontAlgn="base">
                <a:spcBef>
                  <a:spcPct val="0"/>
                </a:spcBef>
                <a:spcAft>
                  <a:spcPct val="0"/>
                </a:spcAft>
              </a:pPr>
              <a:t>20</a:t>
            </a:fld>
            <a:endParaRPr lang="en-US" altLang="zh-CN">
              <a:cs typeface="华文细黑"/>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6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CE431C-147D-4BA7-94AA-C58320B1DE0A}" type="slidenum">
              <a:rPr lang="zh-CN" altLang="en-US">
                <a:cs typeface="华文细黑"/>
              </a:rPr>
              <a:pPr fontAlgn="base">
                <a:spcBef>
                  <a:spcPct val="0"/>
                </a:spcBef>
                <a:spcAft>
                  <a:spcPct val="0"/>
                </a:spcAft>
              </a:pPr>
              <a:t>21</a:t>
            </a:fld>
            <a:endParaRPr lang="en-US" altLang="zh-CN">
              <a:cs typeface="华文细黑"/>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597D22-B7A6-4899-945F-062079A93535}" type="slidenum">
              <a:rPr lang="zh-CN" altLang="en-US">
                <a:cs typeface="华文细黑"/>
              </a:rPr>
              <a:pPr fontAlgn="base">
                <a:spcBef>
                  <a:spcPct val="0"/>
                </a:spcBef>
                <a:spcAft>
                  <a:spcPct val="0"/>
                </a:spcAft>
              </a:pPr>
              <a:t>22</a:t>
            </a:fld>
            <a:endParaRPr lang="en-US" altLang="zh-CN">
              <a:cs typeface="华文细黑"/>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55D181-A5A4-4EB0-9949-952B4BC5D380}" type="slidenum">
              <a:rPr lang="zh-CN" altLang="en-US">
                <a:cs typeface="华文细黑"/>
              </a:rPr>
              <a:pPr fontAlgn="base">
                <a:spcBef>
                  <a:spcPct val="0"/>
                </a:spcBef>
                <a:spcAft>
                  <a:spcPct val="0"/>
                </a:spcAft>
              </a:pPr>
              <a:t>23</a:t>
            </a:fld>
            <a:endParaRPr lang="en-US" altLang="zh-CN">
              <a:cs typeface="华文细黑"/>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757C20-2BE1-4340-A7A8-AA077A191880}" type="slidenum">
              <a:rPr lang="zh-CN" altLang="en-US">
                <a:cs typeface="华文细黑"/>
              </a:rPr>
              <a:pPr fontAlgn="base">
                <a:spcBef>
                  <a:spcPct val="0"/>
                </a:spcBef>
                <a:spcAft>
                  <a:spcPct val="0"/>
                </a:spcAft>
              </a:pPr>
              <a:t>24</a:t>
            </a:fld>
            <a:endParaRPr lang="en-US" altLang="zh-CN">
              <a:cs typeface="华文细黑"/>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0DB5A2-33F1-4BF5-B3F9-D4535A7A9DDB}" type="slidenum">
              <a:rPr lang="zh-CN" altLang="en-US">
                <a:cs typeface="华文细黑"/>
              </a:rPr>
              <a:pPr fontAlgn="base">
                <a:spcBef>
                  <a:spcPct val="0"/>
                </a:spcBef>
                <a:spcAft>
                  <a:spcPct val="0"/>
                </a:spcAft>
              </a:pPr>
              <a:t>25</a:t>
            </a:fld>
            <a:endParaRPr lang="en-US" altLang="zh-CN">
              <a:cs typeface="华文细黑"/>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headEnd/>
            <a:tailEnd/>
          </a:ln>
        </p:spPr>
      </p:sp>
      <p:sp>
        <p:nvSpPr>
          <p:cNvPr id="471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5088ED-B817-45D5-8514-006DF859E808}" type="slidenum">
              <a:rPr lang="zh-CN" altLang="en-US">
                <a:cs typeface="华文细黑"/>
              </a:rPr>
              <a:pPr fontAlgn="base">
                <a:spcBef>
                  <a:spcPct val="0"/>
                </a:spcBef>
                <a:spcAft>
                  <a:spcPct val="0"/>
                </a:spcAft>
              </a:pPr>
              <a:t>26</a:t>
            </a:fld>
            <a:endParaRPr lang="en-US" altLang="zh-CN">
              <a:cs typeface="华文细黑"/>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3851920" y="3644255"/>
            <a:ext cx="5059993" cy="654441"/>
          </a:xfrm>
        </p:spPr>
        <p:txBody>
          <a:bodyPr>
            <a:noAutofit/>
          </a:bodyPr>
          <a:lstStyle>
            <a:lvl1pPr algn="ctr">
              <a:lnSpc>
                <a:spcPct val="100000"/>
              </a:lnSpc>
              <a:defRPr sz="3200" b="0" cap="none" spc="0">
                <a:ln w="18415" cmpd="sng">
                  <a:solidFill>
                    <a:srgbClr val="FFFFFF"/>
                  </a:solidFill>
                  <a:prstDash val="solid"/>
                </a:ln>
                <a:solidFill>
                  <a:schemeClr val="accent5">
                    <a:lumMod val="75000"/>
                  </a:schemeClr>
                </a:solidFill>
                <a:effectLst>
                  <a:outerShdw blurRad="63500" dir="3600000" algn="tl" rotWithShape="0">
                    <a:srgbClr val="000000">
                      <a:alpha val="70000"/>
                    </a:srgbClr>
                  </a:outerShdw>
                </a:effectLst>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3852165" y="4292327"/>
            <a:ext cx="5058793" cy="504825"/>
          </a:xfrm>
        </p:spPr>
        <p:txBody>
          <a:bodyPr/>
          <a:lstStyle>
            <a:lvl1pPr marL="0" indent="0" algn="ctr">
              <a:lnSpc>
                <a:spcPct val="100000"/>
              </a:lnSpc>
              <a:buNone/>
              <a:defRPr>
                <a:solidFill>
                  <a:schemeClr val="bg1"/>
                </a:solidFill>
              </a:defRPr>
            </a:lvl1pPr>
          </a:lstStyle>
          <a:p>
            <a:pPr lvl="0"/>
            <a:r>
              <a:rPr lang="zh-CN" altLang="en-US" dirty="0"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lvl1pPr>
              <a:defRPr sz="3600">
                <a:latin typeface="+mj-ea"/>
                <a:ea typeface="+mj-ea"/>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buFont typeface="Wingdings" pitchFamily="2" charset="2"/>
              <a:buChar char="l"/>
              <a:defRPr sz="2800">
                <a:latin typeface="+mj-ea"/>
                <a:ea typeface="+mj-ea"/>
              </a:defRPr>
            </a:lvl1pPr>
            <a:lvl2pPr>
              <a:buFont typeface="Wingdings" pitchFamily="2" charset="2"/>
              <a:buChar char="Ø"/>
              <a:defRPr sz="2400">
                <a:latin typeface="+mj-ea"/>
                <a:ea typeface="+mj-ea"/>
              </a:defRPr>
            </a:lvl2pPr>
            <a:lvl3pPr>
              <a:buFont typeface="Wingdings" pitchFamily="2" charset="2"/>
              <a:buChar char="ü"/>
              <a:defRPr sz="2000">
                <a:latin typeface="+mj-ea"/>
                <a:ea typeface="+mj-ea"/>
              </a:defRPr>
            </a:lvl3pPr>
            <a:lvl4pPr>
              <a:defRPr>
                <a:latin typeface="+mj-ea"/>
                <a:ea typeface="+mj-ea"/>
              </a:defRPr>
            </a:lvl4pPr>
            <a:lvl5pPr>
              <a:defRPr>
                <a:latin typeface="+mj-ea"/>
                <a:ea typeface="+mj-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6C2DE47D-5EE0-431D-AF38-AE79FFE5F085}" type="datetime1">
              <a:rPr lang="zh-CN" altLang="en-US"/>
              <a:pPr>
                <a:defRPr/>
              </a:pPr>
              <a:t>2012/4/9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DB84481-52A9-4D35-98F2-E006A886BEB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矩形 16"/>
          <p:cNvSpPr/>
          <p:nvPr/>
        </p:nvSpPr>
        <p:spPr>
          <a:xfrm>
            <a:off x="4513263" y="2984500"/>
            <a:ext cx="395287" cy="395288"/>
          </a:xfrm>
          <a:prstGeom prst="rect">
            <a:avLst/>
          </a:prstGeom>
          <a:noFill/>
          <a:ln w="19050">
            <a:solidFill>
              <a:srgbClr val="0083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7"/>
          <p:cNvSpPr/>
          <p:nvPr/>
        </p:nvSpPr>
        <p:spPr>
          <a:xfrm>
            <a:off x="3694113" y="3262313"/>
            <a:ext cx="527050" cy="546100"/>
          </a:xfrm>
          <a:prstGeom prst="rect">
            <a:avLst/>
          </a:prstGeom>
          <a:noFill/>
          <a:ln w="19050">
            <a:solidFill>
              <a:srgbClr val="0083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21"/>
          <p:cNvSpPr/>
          <p:nvPr/>
        </p:nvSpPr>
        <p:spPr>
          <a:xfrm>
            <a:off x="4405313" y="4092575"/>
            <a:ext cx="358775" cy="360363"/>
          </a:xfrm>
          <a:prstGeom prst="rect">
            <a:avLst/>
          </a:prstGeom>
          <a:noFill/>
          <a:ln w="19050">
            <a:solidFill>
              <a:srgbClr val="0083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22"/>
          <p:cNvSpPr/>
          <p:nvPr/>
        </p:nvSpPr>
        <p:spPr>
          <a:xfrm>
            <a:off x="4976813" y="2492375"/>
            <a:ext cx="252412" cy="252413"/>
          </a:xfrm>
          <a:prstGeom prst="rect">
            <a:avLst/>
          </a:prstGeom>
          <a:noFill/>
          <a:ln w="19050">
            <a:solidFill>
              <a:srgbClr val="0083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5"/>
          <p:cNvSpPr/>
          <p:nvPr/>
        </p:nvSpPr>
        <p:spPr>
          <a:xfrm>
            <a:off x="3122613" y="2482850"/>
            <a:ext cx="719137" cy="720725"/>
          </a:xfrm>
          <a:prstGeom prst="rect">
            <a:avLst/>
          </a:prstGeom>
          <a:noFill/>
          <a:ln w="19050">
            <a:solidFill>
              <a:srgbClr val="0083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 name="图片 2"/>
          <p:cNvPicPr>
            <a:picLocks noChangeAspect="1"/>
          </p:cNvPicPr>
          <p:nvPr/>
        </p:nvPicPr>
        <p:blipFill>
          <a:blip r:embed="rId3"/>
          <a:srcRect t="91081"/>
          <a:stretch>
            <a:fillRect/>
          </a:stretch>
        </p:blipFill>
        <p:spPr bwMode="auto">
          <a:xfrm>
            <a:off x="0" y="6243638"/>
            <a:ext cx="9144000" cy="611187"/>
          </a:xfrm>
          <a:prstGeom prst="rect">
            <a:avLst/>
          </a:prstGeom>
          <a:noFill/>
          <a:ln w="9525">
            <a:noFill/>
            <a:miter lim="800000"/>
            <a:headEnd/>
            <a:tailEnd/>
          </a:ln>
        </p:spPr>
      </p:pic>
      <p:sp>
        <p:nvSpPr>
          <p:cNvPr id="14" name="图片占位符 13"/>
          <p:cNvSpPr>
            <a:spLocks noGrp="1"/>
          </p:cNvSpPr>
          <p:nvPr>
            <p:ph type="pic" sz="quarter" idx="13"/>
          </p:nvPr>
        </p:nvSpPr>
        <p:spPr>
          <a:xfrm>
            <a:off x="-1" y="1868639"/>
            <a:ext cx="3016800" cy="2725200"/>
          </a:xfrm>
        </p:spPr>
        <p:txBody>
          <a:bodyPr rtlCol="0">
            <a:normAutofit/>
          </a:bodyPr>
          <a:lstStyle/>
          <a:p>
            <a:pPr lvl="0"/>
            <a:r>
              <a:rPr lang="zh-CN" altLang="en-US" noProof="0" smtClean="0"/>
              <a:t>单击图标添加图片</a:t>
            </a:r>
            <a:endParaRPr lang="zh-CN" altLang="en-US" noProof="0"/>
          </a:p>
        </p:txBody>
      </p:sp>
      <p:sp>
        <p:nvSpPr>
          <p:cNvPr id="2" name="标题 1" hidden="1"/>
          <p:cNvSpPr>
            <a:spLocks noGrp="1"/>
          </p:cNvSpPr>
          <p:nvPr>
            <p:ph type="title"/>
          </p:nvPr>
        </p:nvSpPr>
        <p:spPr>
          <a:xfrm>
            <a:off x="3707904" y="3173787"/>
            <a:ext cx="5184576" cy="720134"/>
          </a:xfrm>
        </p:spPr>
        <p:txBody>
          <a:bodyPr>
            <a:normAutofit/>
          </a:bodyPr>
          <a:lstStyle>
            <a:lvl1pPr algn="l">
              <a:defRPr sz="2800" b="0" cap="none" spc="0" baseline="0">
                <a:ln>
                  <a:noFill/>
                </a:ln>
                <a:solidFill>
                  <a:schemeClr val="bg1"/>
                </a:solidFill>
                <a:effectLst/>
                <a:latin typeface="Arial" pitchFamily="34" charset="0"/>
              </a:defRPr>
            </a:lvl1pPr>
          </a:lstStyle>
          <a:p>
            <a:r>
              <a:rPr lang="zh-CN" altLang="en-US" smtClean="0"/>
              <a:t>单击此处编辑母版标题样式</a:t>
            </a:r>
            <a:endParaRPr lang="zh-CN" altLang="en-US" dirty="0"/>
          </a:p>
        </p:txBody>
      </p:sp>
      <p:sp>
        <p:nvSpPr>
          <p:cNvPr id="20" name="文本占位符 2"/>
          <p:cNvSpPr>
            <a:spLocks noGrp="1"/>
          </p:cNvSpPr>
          <p:nvPr>
            <p:ph type="body" idx="1"/>
          </p:nvPr>
        </p:nvSpPr>
        <p:spPr>
          <a:xfrm>
            <a:off x="2479005" y="3016004"/>
            <a:ext cx="996022" cy="1008110"/>
          </a:xfrm>
          <a:solidFill>
            <a:srgbClr val="006192"/>
          </a:solidFill>
          <a:ln w="28575">
            <a:solidFill>
              <a:srgbClr val="0083C4"/>
            </a:solidFill>
          </a:ln>
        </p:spPr>
        <p:txBody>
          <a:bodyPr rtlCol="0" anchor="ctr">
            <a:noAutofit/>
          </a:bodyPr>
          <a:lstStyle>
            <a:lvl1pPr marL="342900" indent="-342900" algn="ctr">
              <a:lnSpc>
                <a:spcPts val="6000"/>
              </a:lnSpc>
              <a:buNone/>
              <a:defRPr lang="zh-CN" altLang="en-US" sz="5400" b="1" dirty="0" smtClean="0">
                <a:solidFill>
                  <a:schemeClr val="bg1"/>
                </a:solidFill>
                <a:ea typeface="黑体" pitchFamily="49" charset="-122"/>
                <a:cs typeface="Arial" pitchFamily="34" charset="0"/>
              </a:defRPr>
            </a:lvl1pPr>
          </a:lstStyle>
          <a:p>
            <a:pPr lvl="0"/>
            <a:r>
              <a:rPr lang="zh-CN" altLang="en-US" dirty="0" smtClean="0"/>
              <a:t>单击此处编辑母版文本样式</a:t>
            </a:r>
          </a:p>
        </p:txBody>
      </p:sp>
      <p:sp>
        <p:nvSpPr>
          <p:cNvPr id="11" name="日期占位符 3"/>
          <p:cNvSpPr>
            <a:spLocks noGrp="1"/>
          </p:cNvSpPr>
          <p:nvPr>
            <p:ph type="dt" sz="half" idx="14"/>
          </p:nvPr>
        </p:nvSpPr>
        <p:spPr/>
        <p:txBody>
          <a:bodyPr/>
          <a:lstStyle>
            <a:lvl1pPr>
              <a:defRPr/>
            </a:lvl1pPr>
          </a:lstStyle>
          <a:p>
            <a:pPr>
              <a:defRPr/>
            </a:pPr>
            <a:fld id="{E40AC271-C502-4E7E-B943-D812C31D3B67}" type="datetime1">
              <a:rPr lang="zh-CN" altLang="en-US"/>
              <a:pPr>
                <a:defRPr/>
              </a:pPr>
              <a:t>2012/4/9</a:t>
            </a:fld>
            <a:endParaRPr lang="zh-CN" altLang="en-US"/>
          </a:p>
        </p:txBody>
      </p:sp>
      <p:sp>
        <p:nvSpPr>
          <p:cNvPr id="12" name="页脚占位符 4"/>
          <p:cNvSpPr>
            <a:spLocks noGrp="1"/>
          </p:cNvSpPr>
          <p:nvPr>
            <p:ph type="ftr" sz="quarter" idx="15"/>
          </p:nvPr>
        </p:nvSpPr>
        <p:spPr/>
        <p:txBody>
          <a:bodyPr/>
          <a:lstStyle>
            <a:lvl1pPr>
              <a:defRPr/>
            </a:lvl1pPr>
          </a:lstStyle>
          <a:p>
            <a:pPr>
              <a:defRPr/>
            </a:pPr>
            <a:endParaRPr lang="zh-CN" altLang="en-US"/>
          </a:p>
        </p:txBody>
      </p:sp>
      <p:sp>
        <p:nvSpPr>
          <p:cNvPr id="13" name="灯片编号占位符 5"/>
          <p:cNvSpPr>
            <a:spLocks noGrp="1"/>
          </p:cNvSpPr>
          <p:nvPr>
            <p:ph type="sldNum" sz="quarter" idx="16"/>
          </p:nvPr>
        </p:nvSpPr>
        <p:spPr/>
        <p:txBody>
          <a:bodyPr/>
          <a:lstStyle>
            <a:lvl1pPr>
              <a:defRPr/>
            </a:lvl1pPr>
          </a:lstStyle>
          <a:p>
            <a:pPr>
              <a:defRPr/>
            </a:pPr>
            <a:fld id="{74873ACE-D57C-40FE-9B37-685E1FB34DF0}"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a:latin typeface="+mj-ea"/>
                <a:ea typeface="+mj-ea"/>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544513" y="1268760"/>
            <a:ext cx="3881074" cy="4857403"/>
          </a:xfrm>
        </p:spPr>
        <p:txBody>
          <a:bodyPr>
            <a:normAutofit/>
          </a:bodyPr>
          <a:lstStyle>
            <a:lvl1pPr>
              <a:buFont typeface="Wingdings" pitchFamily="2" charset="2"/>
              <a:buChar char="l"/>
              <a:defRPr sz="2400">
                <a:latin typeface="+mj-ea"/>
                <a:ea typeface="+mj-ea"/>
              </a:defRPr>
            </a:lvl1pPr>
            <a:lvl2pPr>
              <a:buFont typeface="Wingdings" pitchFamily="2" charset="2"/>
              <a:buChar char="Ø"/>
              <a:defRPr sz="2000">
                <a:latin typeface="+mj-ea"/>
                <a:ea typeface="+mj-ea"/>
              </a:defRPr>
            </a:lvl2pPr>
            <a:lvl3pPr>
              <a:buFont typeface="Wingdings" pitchFamily="2" charset="2"/>
              <a:buChar char="ü"/>
              <a:defRPr sz="1800">
                <a:latin typeface="+mj-ea"/>
                <a:ea typeface="+mj-ea"/>
              </a:defRPr>
            </a:lvl3pPr>
            <a:lvl4pPr>
              <a:defRPr sz="1400">
                <a:latin typeface="+mj-ea"/>
                <a:ea typeface="+mj-ea"/>
              </a:defRPr>
            </a:lvl4pPr>
            <a:lvl5pPr>
              <a:defRPr sz="1400">
                <a:latin typeface="+mj-ea"/>
                <a:ea typeface="+mj-ea"/>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735513" y="1268760"/>
            <a:ext cx="3881074" cy="4857403"/>
          </a:xfrm>
        </p:spPr>
        <p:txBody>
          <a:bodyPr>
            <a:normAutofit/>
          </a:bodyPr>
          <a:lstStyle>
            <a:lvl1pPr>
              <a:buFont typeface="Wingdings" pitchFamily="2" charset="2"/>
              <a:buChar char="l"/>
              <a:defRPr sz="2400">
                <a:latin typeface="+mj-ea"/>
                <a:ea typeface="+mj-ea"/>
              </a:defRPr>
            </a:lvl1pPr>
            <a:lvl2pPr>
              <a:buFont typeface="Wingdings" pitchFamily="2" charset="2"/>
              <a:buChar char="Ø"/>
              <a:defRPr sz="2000">
                <a:latin typeface="+mj-ea"/>
                <a:ea typeface="+mj-ea"/>
              </a:defRPr>
            </a:lvl2pPr>
            <a:lvl3pPr>
              <a:buFont typeface="Wingdings" pitchFamily="2" charset="2"/>
              <a:buChar char="ü"/>
              <a:defRPr sz="1800">
                <a:latin typeface="+mj-ea"/>
                <a:ea typeface="+mj-ea"/>
              </a:defRPr>
            </a:lvl3pPr>
            <a:lvl4pPr>
              <a:defRPr sz="1400">
                <a:latin typeface="+mj-ea"/>
                <a:ea typeface="+mj-ea"/>
              </a:defRPr>
            </a:lvl4pPr>
            <a:lvl5pPr>
              <a:defRPr sz="1400">
                <a:latin typeface="+mj-ea"/>
                <a:ea typeface="+mj-ea"/>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3"/>
          <p:cNvSpPr>
            <a:spLocks noGrp="1"/>
          </p:cNvSpPr>
          <p:nvPr>
            <p:ph type="dt" sz="half" idx="10"/>
          </p:nvPr>
        </p:nvSpPr>
        <p:spPr/>
        <p:txBody>
          <a:bodyPr/>
          <a:lstStyle>
            <a:lvl1pPr>
              <a:defRPr/>
            </a:lvl1pPr>
          </a:lstStyle>
          <a:p>
            <a:pPr>
              <a:defRPr/>
            </a:pPr>
            <a:fld id="{BEAE3E10-A25C-4F9D-A40D-F81CAA975F18}" type="datetime1">
              <a:rPr lang="zh-CN" altLang="en-US"/>
              <a:pPr>
                <a:defRPr/>
              </a:pPr>
              <a:t>2012/4/9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37F99D-65E3-43F2-ABF8-36C2D6791DD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lvl1pPr>
              <a:defRPr sz="36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533763" y="1268760"/>
            <a:ext cx="3906527" cy="639762"/>
          </a:xfrm>
        </p:spPr>
        <p:txBody>
          <a:bodyPr anchor="b">
            <a:noAutofit/>
          </a:bodyPr>
          <a:lstStyle>
            <a:lvl1pPr marL="0" indent="0">
              <a:buNone/>
              <a:defRPr sz="2800" b="1">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533763" y="1916832"/>
            <a:ext cx="3906527" cy="4209331"/>
          </a:xfrm>
        </p:spPr>
        <p:txBody>
          <a:bodyPr>
            <a:normAutofit/>
          </a:bodyPr>
          <a:lstStyle>
            <a:lvl1pPr>
              <a:buFont typeface="Wingdings" pitchFamily="2" charset="2"/>
              <a:buChar char="l"/>
              <a:defRPr sz="2400">
                <a:latin typeface="+mj-ea"/>
                <a:ea typeface="+mj-ea"/>
              </a:defRPr>
            </a:lvl1pPr>
            <a:lvl2pPr>
              <a:buFont typeface="Wingdings" pitchFamily="2" charset="2"/>
              <a:buChar char="Ø"/>
              <a:defRPr sz="2000">
                <a:latin typeface="+mj-ea"/>
                <a:ea typeface="+mj-ea"/>
              </a:defRPr>
            </a:lvl2pPr>
            <a:lvl3pPr>
              <a:buFont typeface="Wingdings" pitchFamily="2" charset="2"/>
              <a:buChar char="ü"/>
              <a:defRPr sz="1800">
                <a:latin typeface="+mj-ea"/>
                <a:ea typeface="+mj-ea"/>
              </a:defRPr>
            </a:lvl3pPr>
            <a:lvl4pPr>
              <a:defRPr sz="1400">
                <a:latin typeface="+mj-ea"/>
                <a:ea typeface="+mj-ea"/>
              </a:defRPr>
            </a:lvl4pPr>
            <a:lvl5pPr>
              <a:defRPr sz="1400">
                <a:latin typeface="+mj-ea"/>
                <a:ea typeface="+mj-ea"/>
              </a:defRPr>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708889" y="1268760"/>
            <a:ext cx="3908062" cy="639762"/>
          </a:xfrm>
        </p:spPr>
        <p:txBody>
          <a:bodyPr anchor="b">
            <a:no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708889" y="1916832"/>
            <a:ext cx="3908062" cy="4209331"/>
          </a:xfrm>
        </p:spPr>
        <p:txBody>
          <a:bodyPr>
            <a:normAutofit/>
          </a:bodyPr>
          <a:lstStyle>
            <a:lvl1pPr>
              <a:buFont typeface="Wingdings" pitchFamily="2" charset="2"/>
              <a:buChar char="l"/>
              <a:defRPr sz="2400">
                <a:latin typeface="+mj-ea"/>
                <a:ea typeface="+mj-ea"/>
              </a:defRPr>
            </a:lvl1pPr>
            <a:lvl2pPr>
              <a:buFont typeface="Wingdings" pitchFamily="2" charset="2"/>
              <a:buChar char="Ø"/>
              <a:defRPr sz="2000">
                <a:latin typeface="+mj-ea"/>
                <a:ea typeface="+mj-ea"/>
              </a:defRPr>
            </a:lvl2pPr>
            <a:lvl3pPr>
              <a:buFont typeface="Wingdings" pitchFamily="2" charset="2"/>
              <a:buChar char="ü"/>
              <a:defRPr sz="1800">
                <a:latin typeface="+mj-ea"/>
                <a:ea typeface="+mj-ea"/>
              </a:defRPr>
            </a:lvl3pPr>
            <a:lvl4pPr>
              <a:defRPr sz="1400">
                <a:latin typeface="+mj-ea"/>
                <a:ea typeface="+mj-ea"/>
              </a:defRPr>
            </a:lvl4pPr>
            <a:lvl5pPr>
              <a:defRPr sz="1400">
                <a:latin typeface="+mj-ea"/>
                <a:ea typeface="+mj-ea"/>
              </a:defRPr>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3"/>
          <p:cNvSpPr>
            <a:spLocks noGrp="1"/>
          </p:cNvSpPr>
          <p:nvPr>
            <p:ph type="dt" sz="half" idx="10"/>
          </p:nvPr>
        </p:nvSpPr>
        <p:spPr/>
        <p:txBody>
          <a:bodyPr/>
          <a:lstStyle>
            <a:lvl1pPr>
              <a:defRPr/>
            </a:lvl1pPr>
          </a:lstStyle>
          <a:p>
            <a:pPr>
              <a:defRPr/>
            </a:pPr>
            <a:fld id="{0B144CB2-3488-4979-97C8-3F9537B019AF}" type="datetime1">
              <a:rPr lang="zh-CN" altLang="en-US"/>
              <a:pPr>
                <a:defRPr/>
              </a:pPr>
              <a:t>2012/4/9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5F49A2C-AC90-435E-BD75-6B843353700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DC4F48C-816B-43FB-9ACC-F0138489AEFF}" type="datetime1">
              <a:rPr lang="zh-CN" altLang="en-US"/>
              <a:pPr>
                <a:defRPr/>
              </a:pPr>
              <a:t>2012/4/9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A917785-3A05-4D95-9AEB-6934B7FF5F3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997FEE8-DB19-47C3-8231-28AD24BA7D43}" type="datetime1">
              <a:rPr lang="zh-CN" altLang="en-US"/>
              <a:pPr>
                <a:defRPr/>
              </a:pPr>
              <a:t>2012/4/9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5EE8340-8538-4CB6-AE65-A1C2CBA2677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27650" name="标题占位符 1"/>
          <p:cNvSpPr>
            <a:spLocks noGrp="1"/>
          </p:cNvSpPr>
          <p:nvPr>
            <p:ph type="title"/>
          </p:nvPr>
        </p:nvSpPr>
        <p:spPr bwMode="auto">
          <a:xfrm>
            <a:off x="533400" y="201613"/>
            <a:ext cx="8077200" cy="633412"/>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zh-CN" altLang="en-US" smtClean="0"/>
              <a:t>单击此处编辑母版标题样式</a:t>
            </a:r>
          </a:p>
        </p:txBody>
      </p:sp>
      <p:sp>
        <p:nvSpPr>
          <p:cNvPr id="27651" name="文本占位符 2"/>
          <p:cNvSpPr>
            <a:spLocks noGrp="1"/>
          </p:cNvSpPr>
          <p:nvPr>
            <p:ph type="body" idx="1"/>
          </p:nvPr>
        </p:nvSpPr>
        <p:spPr bwMode="auto">
          <a:xfrm>
            <a:off x="541338" y="1341438"/>
            <a:ext cx="8078787" cy="4895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53975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cs typeface="+mn-cs"/>
              </a:defRPr>
            </a:lvl1pPr>
          </a:lstStyle>
          <a:p>
            <a:pPr>
              <a:defRPr/>
            </a:pPr>
            <a:fld id="{9E3731B5-61F5-4C3A-89C9-15F63435BC28}" type="datetime1">
              <a:rPr lang="zh-CN" altLang="en-US"/>
              <a:pPr>
                <a:defRPr/>
              </a:pPr>
              <a:t>2012/4/9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607175" y="6356350"/>
            <a:ext cx="201295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cs typeface="+mn-cs"/>
              </a:defRPr>
            </a:lvl1pPr>
          </a:lstStyle>
          <a:p>
            <a:pPr>
              <a:defRPr/>
            </a:pPr>
            <a:fld id="{51D996F5-31FA-43D5-B2D8-538118F6872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7" r:id="rId2"/>
    <p:sldLayoutId id="2147483669" r:id="rId3"/>
    <p:sldLayoutId id="2147483666" r:id="rId4"/>
    <p:sldLayoutId id="2147483665" r:id="rId5"/>
    <p:sldLayoutId id="2147483664" r:id="rId6"/>
    <p:sldLayoutId id="2147483663" r:id="rId7"/>
  </p:sldLayoutIdLst>
  <p:timing>
    <p:tnLst>
      <p:par>
        <p:cTn id="1" dur="indefinite" restart="never" nodeType="tmRoot"/>
      </p:par>
    </p:tnLst>
  </p:timing>
  <p:hf hdr="0" ftr="0"/>
  <p:txStyles>
    <p:titleStyle>
      <a:lvl1pPr algn="l" rtl="0" fontAlgn="base">
        <a:spcBef>
          <a:spcPct val="0"/>
        </a:spcBef>
        <a:spcAft>
          <a:spcPct val="0"/>
        </a:spcAft>
        <a:defRPr sz="2800" kern="1200">
          <a:solidFill>
            <a:schemeClr val="bg1"/>
          </a:solidFill>
          <a:latin typeface="微软雅黑" pitchFamily="34" charset="-122"/>
          <a:ea typeface="微软雅黑" pitchFamily="34" charset="-122"/>
          <a:cs typeface="+mj-cs"/>
        </a:defRPr>
      </a:lvl1pPr>
      <a:lvl2pPr algn="l" rtl="0" fontAlgn="base">
        <a:spcBef>
          <a:spcPct val="0"/>
        </a:spcBef>
        <a:spcAft>
          <a:spcPct val="0"/>
        </a:spcAft>
        <a:defRPr sz="2800">
          <a:solidFill>
            <a:schemeClr val="bg1"/>
          </a:solidFill>
          <a:latin typeface="微软雅黑" pitchFamily="34" charset="-122"/>
          <a:ea typeface="微软雅黑" pitchFamily="34" charset="-122"/>
        </a:defRPr>
      </a:lvl2pPr>
      <a:lvl3pPr algn="l" rtl="0" fontAlgn="base">
        <a:spcBef>
          <a:spcPct val="0"/>
        </a:spcBef>
        <a:spcAft>
          <a:spcPct val="0"/>
        </a:spcAft>
        <a:defRPr sz="2800">
          <a:solidFill>
            <a:schemeClr val="bg1"/>
          </a:solidFill>
          <a:latin typeface="微软雅黑" pitchFamily="34" charset="-122"/>
          <a:ea typeface="微软雅黑" pitchFamily="34" charset="-122"/>
        </a:defRPr>
      </a:lvl3pPr>
      <a:lvl4pPr algn="l" rtl="0" fontAlgn="base">
        <a:spcBef>
          <a:spcPct val="0"/>
        </a:spcBef>
        <a:spcAft>
          <a:spcPct val="0"/>
        </a:spcAft>
        <a:defRPr sz="2800">
          <a:solidFill>
            <a:schemeClr val="bg1"/>
          </a:solidFill>
          <a:latin typeface="微软雅黑" pitchFamily="34" charset="-122"/>
          <a:ea typeface="微软雅黑" pitchFamily="34" charset="-122"/>
        </a:defRPr>
      </a:lvl4pPr>
      <a:lvl5pPr algn="l" rtl="0" fontAlgn="base">
        <a:spcBef>
          <a:spcPct val="0"/>
        </a:spcBef>
        <a:spcAft>
          <a:spcPct val="0"/>
        </a:spcAft>
        <a:defRPr sz="2800">
          <a:solidFill>
            <a:schemeClr val="bg1"/>
          </a:solidFill>
          <a:latin typeface="微软雅黑" pitchFamily="34" charset="-122"/>
          <a:ea typeface="微软雅黑" pitchFamily="34" charset="-122"/>
        </a:defRPr>
      </a:lvl5pPr>
      <a:lvl6pPr marL="457200" algn="l" rtl="0" fontAlgn="base">
        <a:spcBef>
          <a:spcPct val="0"/>
        </a:spcBef>
        <a:spcAft>
          <a:spcPct val="0"/>
        </a:spcAft>
        <a:defRPr sz="2800">
          <a:solidFill>
            <a:schemeClr val="bg1"/>
          </a:solidFill>
          <a:latin typeface="微软雅黑" pitchFamily="34" charset="-122"/>
          <a:ea typeface="微软雅黑" pitchFamily="34" charset="-122"/>
        </a:defRPr>
      </a:lvl6pPr>
      <a:lvl7pPr marL="914400" algn="l" rtl="0" fontAlgn="base">
        <a:spcBef>
          <a:spcPct val="0"/>
        </a:spcBef>
        <a:spcAft>
          <a:spcPct val="0"/>
        </a:spcAft>
        <a:defRPr sz="2800">
          <a:solidFill>
            <a:schemeClr val="bg1"/>
          </a:solidFill>
          <a:latin typeface="微软雅黑" pitchFamily="34" charset="-122"/>
          <a:ea typeface="微软雅黑" pitchFamily="34" charset="-122"/>
        </a:defRPr>
      </a:lvl7pPr>
      <a:lvl8pPr marL="1371600" algn="l" rtl="0" fontAlgn="base">
        <a:spcBef>
          <a:spcPct val="0"/>
        </a:spcBef>
        <a:spcAft>
          <a:spcPct val="0"/>
        </a:spcAft>
        <a:defRPr sz="2800">
          <a:solidFill>
            <a:schemeClr val="bg1"/>
          </a:solidFill>
          <a:latin typeface="微软雅黑" pitchFamily="34" charset="-122"/>
          <a:ea typeface="微软雅黑" pitchFamily="34" charset="-122"/>
        </a:defRPr>
      </a:lvl8pPr>
      <a:lvl9pPr marL="1828800" algn="l" rtl="0" fontAlgn="base">
        <a:spcBef>
          <a:spcPct val="0"/>
        </a:spcBef>
        <a:spcAft>
          <a:spcPct val="0"/>
        </a:spcAft>
        <a:defRPr sz="2800">
          <a:solidFill>
            <a:schemeClr val="bg1"/>
          </a:solidFill>
          <a:latin typeface="微软雅黑" pitchFamily="34" charset="-122"/>
          <a:ea typeface="微软雅黑" pitchFamily="34" charset="-122"/>
        </a:defRPr>
      </a:lvl9pPr>
    </p:titleStyle>
    <p:bodyStyle>
      <a:lvl1pPr marL="342900" indent="-342900" algn="l" rtl="0" fontAlgn="base">
        <a:lnSpc>
          <a:spcPct val="150000"/>
        </a:lnSpc>
        <a:spcBef>
          <a:spcPct val="20000"/>
        </a:spcBef>
        <a:spcAft>
          <a:spcPct val="0"/>
        </a:spcAft>
        <a:buFont typeface="Arial" charset="0"/>
        <a:buChar char="•"/>
        <a:defRPr sz="2000" kern="1200">
          <a:solidFill>
            <a:schemeClr val="tx1"/>
          </a:solidFill>
          <a:latin typeface="Arial" pitchFamily="34" charset="0"/>
          <a:ea typeface="华文细黑" pitchFamily="2" charset="-122"/>
          <a:cs typeface="华文细黑"/>
        </a:defRPr>
      </a:lvl1pPr>
      <a:lvl2pPr marL="742950" indent="-285750" algn="l" rtl="0" fontAlgn="base">
        <a:lnSpc>
          <a:spcPct val="150000"/>
        </a:lnSpc>
        <a:spcBef>
          <a:spcPct val="20000"/>
        </a:spcBef>
        <a:spcAft>
          <a:spcPct val="0"/>
        </a:spcAft>
        <a:buFont typeface="Arial" charset="0"/>
        <a:buChar char="–"/>
        <a:defRPr kern="1200">
          <a:solidFill>
            <a:schemeClr val="tx1"/>
          </a:solidFill>
          <a:latin typeface="Arial" pitchFamily="34" charset="0"/>
          <a:ea typeface="华文细黑" pitchFamily="2" charset="-122"/>
          <a:cs typeface="华文细黑"/>
        </a:defRPr>
      </a:lvl2pPr>
      <a:lvl3pPr marL="1143000" indent="-228600" algn="l" rtl="0" fontAlgn="base">
        <a:lnSpc>
          <a:spcPct val="150000"/>
        </a:lnSpc>
        <a:spcBef>
          <a:spcPct val="20000"/>
        </a:spcBef>
        <a:spcAft>
          <a:spcPct val="0"/>
        </a:spcAft>
        <a:buFont typeface="Arial" charset="0"/>
        <a:buChar char="•"/>
        <a:defRPr sz="1600" kern="1200">
          <a:solidFill>
            <a:schemeClr val="tx1"/>
          </a:solidFill>
          <a:latin typeface="Arial" pitchFamily="34" charset="0"/>
          <a:ea typeface="华文细黑" pitchFamily="2" charset="-122"/>
          <a:cs typeface="华文细黑"/>
        </a:defRPr>
      </a:lvl3pPr>
      <a:lvl4pPr marL="1600200" indent="-228600" algn="l" rtl="0" fontAlgn="base">
        <a:lnSpc>
          <a:spcPct val="150000"/>
        </a:lnSpc>
        <a:spcBef>
          <a:spcPct val="20000"/>
        </a:spcBef>
        <a:spcAft>
          <a:spcPct val="0"/>
        </a:spcAft>
        <a:buFont typeface="Arial" charset="0"/>
        <a:buChar char="–"/>
        <a:defRPr sz="1400" kern="1200">
          <a:solidFill>
            <a:schemeClr val="tx1"/>
          </a:solidFill>
          <a:latin typeface="Arial" pitchFamily="34" charset="0"/>
          <a:ea typeface="华文细黑" pitchFamily="2" charset="-122"/>
          <a:cs typeface="华文细黑"/>
        </a:defRPr>
      </a:lvl4pPr>
      <a:lvl5pPr marL="2057400" indent="-228600" algn="l" rtl="0" fontAlgn="base">
        <a:lnSpc>
          <a:spcPct val="150000"/>
        </a:lnSpc>
        <a:spcBef>
          <a:spcPct val="20000"/>
        </a:spcBef>
        <a:spcAft>
          <a:spcPct val="0"/>
        </a:spcAft>
        <a:buFont typeface="Arial" charset="0"/>
        <a:buChar char="»"/>
        <a:defRPr sz="1400" kern="1200">
          <a:solidFill>
            <a:schemeClr val="tx1"/>
          </a:solidFill>
          <a:latin typeface="Arial" pitchFamily="34" charset="0"/>
          <a:ea typeface="华文细黑" pitchFamily="2" charset="-122"/>
          <a:cs typeface="华文细黑"/>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mailto:cmshi@chinaclear.com.cn"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856682" y="3615680"/>
            <a:ext cx="5059994" cy="1213505"/>
          </a:xfrm>
        </p:spPr>
        <p:txBody>
          <a:bodyPr rtlCol="0"/>
          <a:lstStyle/>
          <a:p>
            <a:pPr fontAlgn="auto">
              <a:spcAft>
                <a:spcPts val="0"/>
              </a:spcAft>
              <a:defRPr/>
            </a:pPr>
            <a:r>
              <a:rPr lang="zh-CN" altLang="en-US" dirty="0" smtClean="0">
                <a:solidFill>
                  <a:srgbClr val="C00000"/>
                </a:solidFill>
              </a:rPr>
              <a:t>跨市场</a:t>
            </a:r>
            <a:r>
              <a:rPr lang="en-US" altLang="zh-CN" dirty="0" smtClean="0">
                <a:solidFill>
                  <a:srgbClr val="C00000"/>
                </a:solidFill>
              </a:rPr>
              <a:t>ETF</a:t>
            </a:r>
            <a:r>
              <a:rPr lang="zh-CN" altLang="en-US" dirty="0" smtClean="0">
                <a:solidFill>
                  <a:srgbClr val="C00000"/>
                </a:solidFill>
              </a:rPr>
              <a:t>登记结算介绍</a:t>
            </a:r>
            <a:r>
              <a:rPr lang="en-US" altLang="zh-CN" dirty="0" smtClean="0">
                <a:solidFill>
                  <a:srgbClr val="C00000"/>
                </a:solidFill>
              </a:rPr>
              <a:t/>
            </a:r>
            <a:br>
              <a:rPr lang="en-US" altLang="zh-CN" dirty="0" smtClean="0">
                <a:solidFill>
                  <a:srgbClr val="C00000"/>
                </a:solidFill>
              </a:rPr>
            </a:br>
            <a:r>
              <a:rPr lang="en-US" altLang="zh-CN" dirty="0" smtClean="0">
                <a:solidFill>
                  <a:srgbClr val="C00000"/>
                </a:solidFill>
              </a:rPr>
              <a:t>               —</a:t>
            </a:r>
            <a:r>
              <a:rPr lang="en-US" altLang="zh-CN" sz="2800" dirty="0" smtClean="0">
                <a:solidFill>
                  <a:srgbClr val="C00000"/>
                </a:solidFill>
              </a:rPr>
              <a:t>ETF</a:t>
            </a:r>
            <a:r>
              <a:rPr lang="zh-CN" altLang="en-US" sz="2800" dirty="0" smtClean="0">
                <a:solidFill>
                  <a:srgbClr val="C00000"/>
                </a:solidFill>
              </a:rPr>
              <a:t>细则解读</a:t>
            </a:r>
            <a:endParaRPr lang="zh-CN" altLang="en-US" sz="2800" dirty="0">
              <a:solidFill>
                <a:srgbClr val="C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什么是</a:t>
            </a:r>
            <a:r>
              <a:rPr lang="en-US" altLang="zh-CN" dirty="0" smtClean="0"/>
              <a:t>ETF</a:t>
            </a:r>
            <a:r>
              <a:rPr lang="zh-CN" altLang="en-US" dirty="0" smtClean="0"/>
              <a:t>？</a:t>
            </a:r>
            <a:endParaRPr lang="zh-CN" altLang="en-US" dirty="0"/>
          </a:p>
        </p:txBody>
      </p:sp>
      <p:graphicFrame>
        <p:nvGraphicFramePr>
          <p:cNvPr id="8" name="内容占位符 7"/>
          <p:cNvGraphicFramePr>
            <a:graphicFrameLocks noGrp="1"/>
          </p:cNvGraphicFramePr>
          <p:nvPr>
            <p:ph idx="1"/>
          </p:nvPr>
        </p:nvGraphicFramePr>
        <p:xfrm>
          <a:off x="541338" y="1341438"/>
          <a:ext cx="8078787" cy="4895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灯片编号占位符 3"/>
          <p:cNvSpPr>
            <a:spLocks noGrp="1"/>
          </p:cNvSpPr>
          <p:nvPr>
            <p:ph type="sldNum" sz="quarter" idx="12"/>
          </p:nvPr>
        </p:nvSpPr>
        <p:spPr/>
        <p:txBody>
          <a:bodyPr/>
          <a:lstStyle/>
          <a:p>
            <a:pPr>
              <a:defRPr/>
            </a:pPr>
            <a:fld id="{A1EB7334-0301-4ABB-ADE0-82514A4DB718}" type="slidenum">
              <a:rPr lang="zh-CN" altLang="en-US"/>
              <a:pPr>
                <a:defRPr/>
              </a:pPr>
              <a:t>10</a:t>
            </a:fld>
            <a:endParaRPr lang="zh-CN" altLang="en-US"/>
          </a:p>
        </p:txBody>
      </p:sp>
      <p:sp>
        <p:nvSpPr>
          <p:cNvPr id="5" name="日期占位符 4"/>
          <p:cNvSpPr>
            <a:spLocks noGrp="1"/>
          </p:cNvSpPr>
          <p:nvPr>
            <p:ph type="dt" sz="quarter" idx="10"/>
          </p:nvPr>
        </p:nvSpPr>
        <p:spPr/>
        <p:txBody>
          <a:bodyPr/>
          <a:lstStyle/>
          <a:p>
            <a:pPr>
              <a:defRPr/>
            </a:pPr>
            <a:fld id="{C3CC8A82-C74C-451B-B0DD-F4315EF7DBCC}" type="datetime1">
              <a:rPr lang="zh-CN" altLang="en-US"/>
              <a:pPr>
                <a:defRPr/>
              </a:pPr>
              <a:t>2012/4/9</a:t>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fontAlgn="auto">
              <a:spcAft>
                <a:spcPts val="0"/>
              </a:spcAft>
              <a:defRPr/>
            </a:pPr>
            <a:r>
              <a:rPr lang="en-US" altLang="zh-CN" sz="3600" dirty="0" smtClean="0">
                <a:latin typeface="+mj-ea"/>
                <a:ea typeface="+mj-ea"/>
              </a:rPr>
              <a:t>ETF</a:t>
            </a:r>
            <a:r>
              <a:rPr lang="zh-CN" altLang="en-US" sz="3600" dirty="0" smtClean="0">
                <a:latin typeface="+mj-ea"/>
                <a:ea typeface="+mj-ea"/>
              </a:rPr>
              <a:t>类别</a:t>
            </a:r>
            <a:endParaRPr lang="zh-CN" altLang="en-US" sz="3600" dirty="0">
              <a:latin typeface="+mj-ea"/>
              <a:ea typeface="+mj-ea"/>
            </a:endParaRPr>
          </a:p>
        </p:txBody>
      </p:sp>
      <p:sp>
        <p:nvSpPr>
          <p:cNvPr id="3" name="日期占位符 2"/>
          <p:cNvSpPr>
            <a:spLocks noGrp="1"/>
          </p:cNvSpPr>
          <p:nvPr>
            <p:ph type="dt" sz="quarter" idx="10"/>
          </p:nvPr>
        </p:nvSpPr>
        <p:spPr/>
        <p:txBody>
          <a:bodyPr/>
          <a:lstStyle/>
          <a:p>
            <a:pPr>
              <a:defRPr/>
            </a:pPr>
            <a:fld id="{3DD6F86D-D712-4325-91D7-A8053E5B8ABF}" type="datetime1">
              <a:rPr lang="zh-CN" altLang="en-US"/>
              <a:pPr>
                <a:defRPr/>
              </a:pPr>
              <a:t>2012/4/9</a:t>
            </a:fld>
            <a:endParaRPr lang="zh-CN" altLang="en-US"/>
          </a:p>
        </p:txBody>
      </p:sp>
      <p:sp>
        <p:nvSpPr>
          <p:cNvPr id="4" name="灯片编号占位符 3"/>
          <p:cNvSpPr>
            <a:spLocks noGrp="1"/>
          </p:cNvSpPr>
          <p:nvPr>
            <p:ph type="sldNum" sz="quarter" idx="12"/>
          </p:nvPr>
        </p:nvSpPr>
        <p:spPr/>
        <p:txBody>
          <a:bodyPr/>
          <a:lstStyle/>
          <a:p>
            <a:pPr>
              <a:defRPr/>
            </a:pPr>
            <a:fld id="{F45130A0-554C-46EE-B9B5-07436B1F28F4}" type="slidenum">
              <a:rPr lang="zh-CN" altLang="en-US"/>
              <a:pPr>
                <a:defRPr/>
              </a:pPr>
              <a:t>11</a:t>
            </a:fld>
            <a:endParaRPr lang="zh-CN" altLang="en-US"/>
          </a:p>
        </p:txBody>
      </p:sp>
      <p:graphicFrame>
        <p:nvGraphicFramePr>
          <p:cNvPr id="5" name="图示 4"/>
          <p:cNvGraphicFramePr/>
          <p:nvPr/>
        </p:nvGraphicFramePr>
        <p:xfrm>
          <a:off x="714348" y="1285860"/>
          <a:ext cx="7786742"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en-US" altLang="zh-CN" sz="3600" smtClean="0"/>
              <a:t>ETF</a:t>
            </a:r>
            <a:r>
              <a:rPr lang="zh-CN" altLang="en-US" sz="3600" smtClean="0"/>
              <a:t>类别</a:t>
            </a:r>
          </a:p>
        </p:txBody>
      </p:sp>
      <p:sp>
        <p:nvSpPr>
          <p:cNvPr id="3" name="日期占位符 2"/>
          <p:cNvSpPr>
            <a:spLocks noGrp="1"/>
          </p:cNvSpPr>
          <p:nvPr>
            <p:ph type="dt" sz="quarter" idx="10"/>
          </p:nvPr>
        </p:nvSpPr>
        <p:spPr/>
        <p:txBody>
          <a:bodyPr/>
          <a:lstStyle/>
          <a:p>
            <a:pPr>
              <a:defRPr/>
            </a:pPr>
            <a:fld id="{3DD6F86D-D712-4325-91D7-A8053E5B8ABF}" type="datetime1">
              <a:rPr lang="zh-CN" altLang="en-US"/>
              <a:pPr>
                <a:defRPr/>
              </a:pPr>
              <a:t>2012/4/9</a:t>
            </a:fld>
            <a:endParaRPr lang="zh-CN" altLang="en-US"/>
          </a:p>
        </p:txBody>
      </p:sp>
      <p:sp>
        <p:nvSpPr>
          <p:cNvPr id="4" name="灯片编号占位符 3"/>
          <p:cNvSpPr>
            <a:spLocks noGrp="1"/>
          </p:cNvSpPr>
          <p:nvPr>
            <p:ph type="sldNum" sz="quarter" idx="12"/>
          </p:nvPr>
        </p:nvSpPr>
        <p:spPr/>
        <p:txBody>
          <a:bodyPr/>
          <a:lstStyle/>
          <a:p>
            <a:pPr>
              <a:defRPr/>
            </a:pPr>
            <a:fld id="{34048C6F-DE6B-4012-8392-65CBD5581F6D}" type="slidenum">
              <a:rPr lang="zh-CN" altLang="en-US"/>
              <a:pPr>
                <a:defRPr/>
              </a:pPr>
              <a:t>12</a:t>
            </a:fld>
            <a:endParaRPr lang="zh-CN" altLang="en-US"/>
          </a:p>
        </p:txBody>
      </p:sp>
      <p:graphicFrame>
        <p:nvGraphicFramePr>
          <p:cNvPr id="5" name="表格 4"/>
          <p:cNvGraphicFramePr>
            <a:graphicFrameLocks noGrp="1"/>
          </p:cNvGraphicFramePr>
          <p:nvPr/>
        </p:nvGraphicFramePr>
        <p:xfrm>
          <a:off x="785813" y="1428750"/>
          <a:ext cx="7572375" cy="4465638"/>
        </p:xfrm>
        <a:graphic>
          <a:graphicData uri="http://schemas.openxmlformats.org/drawingml/2006/table">
            <a:tbl>
              <a:tblPr firstRow="1" bandRow="1">
                <a:tableStyleId>{5C22544A-7EE6-4342-B048-85BDC9FD1C3A}</a:tableStyleId>
              </a:tblPr>
              <a:tblGrid>
                <a:gridCol w="1500198"/>
                <a:gridCol w="3143272"/>
                <a:gridCol w="2928960"/>
              </a:tblGrid>
              <a:tr h="1107289">
                <a:tc>
                  <a:txBody>
                    <a:bodyPr/>
                    <a:lstStyle/>
                    <a:p>
                      <a:endParaRPr lang="zh-CN" altLang="en-US" dirty="0">
                        <a:latin typeface="+mj-ea"/>
                        <a:ea typeface="+mj-ea"/>
                      </a:endParaRPr>
                    </a:p>
                  </a:txBody>
                  <a:tcPr anchor="ctr"/>
                </a:tc>
                <a:tc>
                  <a:txBody>
                    <a:bodyPr/>
                    <a:lstStyle/>
                    <a:p>
                      <a:pPr algn="ctr"/>
                      <a:r>
                        <a:rPr lang="zh-CN" altLang="en-US" sz="2400" b="0" dirty="0" smtClean="0">
                          <a:solidFill>
                            <a:schemeClr val="accent5">
                              <a:lumMod val="75000"/>
                            </a:schemeClr>
                          </a:solidFill>
                          <a:latin typeface="+mj-ea"/>
                          <a:ea typeface="+mj-ea"/>
                        </a:rPr>
                        <a:t>跨市场</a:t>
                      </a:r>
                      <a:r>
                        <a:rPr lang="en-US" altLang="zh-CN" sz="2400" b="0" dirty="0" smtClean="0">
                          <a:solidFill>
                            <a:schemeClr val="accent5">
                              <a:lumMod val="75000"/>
                            </a:schemeClr>
                          </a:solidFill>
                          <a:latin typeface="+mj-ea"/>
                          <a:ea typeface="+mj-ea"/>
                        </a:rPr>
                        <a:t>ETF</a:t>
                      </a:r>
                      <a:endParaRPr lang="zh-CN" altLang="en-US" sz="2400" b="0" dirty="0">
                        <a:solidFill>
                          <a:schemeClr val="accent5">
                            <a:lumMod val="75000"/>
                          </a:schemeClr>
                        </a:solidFill>
                        <a:latin typeface="+mj-ea"/>
                        <a:ea typeface="+mj-ea"/>
                      </a:endParaRPr>
                    </a:p>
                  </a:txBody>
                  <a:tcPr anchor="ctr"/>
                </a:tc>
                <a:tc>
                  <a:txBody>
                    <a:bodyPr/>
                    <a:lstStyle/>
                    <a:p>
                      <a:pPr algn="ctr"/>
                      <a:r>
                        <a:rPr lang="zh-CN" altLang="en-US" sz="2400" b="0" dirty="0" smtClean="0">
                          <a:latin typeface="+mj-ea"/>
                          <a:ea typeface="+mj-ea"/>
                        </a:rPr>
                        <a:t>单市场</a:t>
                      </a:r>
                      <a:r>
                        <a:rPr lang="en-US" altLang="zh-CN" sz="2400" b="0" dirty="0" smtClean="0">
                          <a:latin typeface="+mj-ea"/>
                          <a:ea typeface="+mj-ea"/>
                        </a:rPr>
                        <a:t>ETF</a:t>
                      </a:r>
                      <a:endParaRPr lang="zh-CN" altLang="en-US" sz="2400" b="0" dirty="0">
                        <a:latin typeface="+mj-ea"/>
                        <a:ea typeface="+mj-ea"/>
                      </a:endParaRPr>
                    </a:p>
                  </a:txBody>
                  <a:tcPr anchor="ctr"/>
                </a:tc>
              </a:tr>
              <a:tr h="1107289">
                <a:tc>
                  <a:txBody>
                    <a:bodyPr/>
                    <a:lstStyle/>
                    <a:p>
                      <a:r>
                        <a:rPr lang="zh-CN" altLang="en-US" sz="2400" dirty="0" smtClean="0">
                          <a:latin typeface="+mj-ea"/>
                          <a:ea typeface="+mj-ea"/>
                        </a:rPr>
                        <a:t>账户</a:t>
                      </a:r>
                      <a:endParaRPr lang="zh-CN" altLang="en-US" sz="2400" dirty="0">
                        <a:latin typeface="+mj-ea"/>
                        <a:ea typeface="+mj-ea"/>
                      </a:endParaRPr>
                    </a:p>
                  </a:txBody>
                  <a:tcPr anchor="ctr" anchorCtr="1"/>
                </a:tc>
                <a:tc>
                  <a:txBody>
                    <a:bodyPr/>
                    <a:lstStyle/>
                    <a:p>
                      <a:r>
                        <a:rPr lang="zh-CN" altLang="en-US" sz="2300" dirty="0" smtClean="0">
                          <a:solidFill>
                            <a:schemeClr val="accent5">
                              <a:lumMod val="75000"/>
                            </a:schemeClr>
                          </a:solidFill>
                          <a:latin typeface="+mj-ea"/>
                          <a:ea typeface="+mj-ea"/>
                        </a:rPr>
                        <a:t>深市</a:t>
                      </a:r>
                      <a:r>
                        <a:rPr lang="en-US" altLang="zh-CN" sz="2300" dirty="0" smtClean="0">
                          <a:solidFill>
                            <a:schemeClr val="accent5">
                              <a:lumMod val="75000"/>
                            </a:schemeClr>
                          </a:solidFill>
                          <a:latin typeface="+mj-ea"/>
                          <a:ea typeface="+mj-ea"/>
                        </a:rPr>
                        <a:t>A</a:t>
                      </a:r>
                      <a:r>
                        <a:rPr lang="zh-CN" altLang="en-US" sz="2300" dirty="0" smtClean="0">
                          <a:solidFill>
                            <a:schemeClr val="accent5">
                              <a:lumMod val="75000"/>
                            </a:schemeClr>
                          </a:solidFill>
                          <a:latin typeface="+mj-ea"/>
                          <a:ea typeface="+mj-ea"/>
                        </a:rPr>
                        <a:t>股账户</a:t>
                      </a:r>
                      <a:endParaRPr lang="en-US" altLang="zh-CN" sz="2300" dirty="0" smtClean="0">
                        <a:solidFill>
                          <a:schemeClr val="accent5">
                            <a:lumMod val="75000"/>
                          </a:schemeClr>
                        </a:solidFill>
                        <a:latin typeface="+mj-ea"/>
                        <a:ea typeface="+mj-ea"/>
                      </a:endParaRPr>
                    </a:p>
                    <a:p>
                      <a:r>
                        <a:rPr lang="zh-CN" altLang="en-US" sz="2300" dirty="0" smtClean="0">
                          <a:solidFill>
                            <a:schemeClr val="accent5">
                              <a:lumMod val="75000"/>
                            </a:schemeClr>
                          </a:solidFill>
                          <a:latin typeface="+mj-ea"/>
                          <a:ea typeface="+mj-ea"/>
                        </a:rPr>
                        <a:t>沪市</a:t>
                      </a:r>
                      <a:r>
                        <a:rPr lang="en-US" altLang="zh-CN" sz="2300" dirty="0" smtClean="0">
                          <a:solidFill>
                            <a:schemeClr val="accent5">
                              <a:lumMod val="75000"/>
                            </a:schemeClr>
                          </a:solidFill>
                          <a:latin typeface="+mj-ea"/>
                          <a:ea typeface="+mj-ea"/>
                        </a:rPr>
                        <a:t>A</a:t>
                      </a:r>
                      <a:r>
                        <a:rPr lang="zh-CN" altLang="en-US" sz="2300" dirty="0" smtClean="0">
                          <a:solidFill>
                            <a:schemeClr val="accent5">
                              <a:lumMod val="75000"/>
                            </a:schemeClr>
                          </a:solidFill>
                          <a:latin typeface="+mj-ea"/>
                          <a:ea typeface="+mj-ea"/>
                        </a:rPr>
                        <a:t>股账户</a:t>
                      </a:r>
                      <a:endParaRPr lang="zh-CN" altLang="en-US" sz="2300" dirty="0">
                        <a:solidFill>
                          <a:schemeClr val="accent5">
                            <a:lumMod val="75000"/>
                          </a:schemeClr>
                        </a:solidFill>
                        <a:latin typeface="+mj-ea"/>
                        <a:ea typeface="+mj-ea"/>
                      </a:endParaRPr>
                    </a:p>
                  </a:txBody>
                  <a:tcPr anchor="ctr"/>
                </a:tc>
                <a:tc>
                  <a:txBody>
                    <a:bodyPr/>
                    <a:lstStyle/>
                    <a:p>
                      <a:r>
                        <a:rPr lang="zh-CN" altLang="en-US" sz="2300" dirty="0" smtClean="0">
                          <a:latin typeface="+mj-ea"/>
                          <a:ea typeface="+mj-ea"/>
                        </a:rPr>
                        <a:t>深市</a:t>
                      </a:r>
                      <a:r>
                        <a:rPr lang="en-US" altLang="zh-CN" sz="2300" dirty="0" smtClean="0">
                          <a:latin typeface="+mj-ea"/>
                          <a:ea typeface="+mj-ea"/>
                        </a:rPr>
                        <a:t>A</a:t>
                      </a:r>
                      <a:r>
                        <a:rPr lang="zh-CN" altLang="en-US" sz="2300" dirty="0" smtClean="0">
                          <a:latin typeface="+mj-ea"/>
                          <a:ea typeface="+mj-ea"/>
                        </a:rPr>
                        <a:t>股账户</a:t>
                      </a:r>
                      <a:endParaRPr lang="zh-CN" altLang="en-US" sz="2300" dirty="0">
                        <a:latin typeface="+mj-ea"/>
                        <a:ea typeface="+mj-ea"/>
                      </a:endParaRPr>
                    </a:p>
                  </a:txBody>
                  <a:tcPr anchor="ctr"/>
                </a:tc>
              </a:tr>
              <a:tr h="1107289">
                <a:tc>
                  <a:txBody>
                    <a:bodyPr/>
                    <a:lstStyle/>
                    <a:p>
                      <a:r>
                        <a:rPr lang="zh-CN" altLang="en-US" sz="2400" dirty="0" smtClean="0">
                          <a:latin typeface="+mj-ea"/>
                          <a:ea typeface="+mj-ea"/>
                        </a:rPr>
                        <a:t>对价物</a:t>
                      </a:r>
                      <a:endParaRPr lang="zh-CN" altLang="en-US" sz="2400" dirty="0">
                        <a:latin typeface="+mj-ea"/>
                        <a:ea typeface="+mj-ea"/>
                      </a:endParaRPr>
                    </a:p>
                  </a:txBody>
                  <a:tcPr anchor="ctr" anchorCtr="1"/>
                </a:tc>
                <a:tc>
                  <a:txBody>
                    <a:bodyPr/>
                    <a:lstStyle/>
                    <a:p>
                      <a:r>
                        <a:rPr lang="zh-CN" altLang="en-US" sz="2300" dirty="0" smtClean="0">
                          <a:solidFill>
                            <a:schemeClr val="accent5">
                              <a:lumMod val="75000"/>
                            </a:schemeClr>
                          </a:solidFill>
                          <a:latin typeface="+mj-ea"/>
                          <a:ea typeface="+mj-ea"/>
                        </a:rPr>
                        <a:t>深市组合证券</a:t>
                      </a:r>
                      <a:endParaRPr lang="en-US" altLang="zh-CN" sz="2300" dirty="0" smtClean="0">
                        <a:solidFill>
                          <a:schemeClr val="accent5">
                            <a:lumMod val="75000"/>
                          </a:schemeClr>
                        </a:solidFill>
                        <a:latin typeface="+mj-ea"/>
                        <a:ea typeface="+mj-ea"/>
                      </a:endParaRPr>
                    </a:p>
                    <a:p>
                      <a:r>
                        <a:rPr lang="zh-CN" altLang="en-US" sz="2300" dirty="0" smtClean="0">
                          <a:solidFill>
                            <a:schemeClr val="accent5">
                              <a:lumMod val="75000"/>
                            </a:schemeClr>
                          </a:solidFill>
                          <a:latin typeface="+mj-ea"/>
                          <a:ea typeface="+mj-ea"/>
                        </a:rPr>
                        <a:t>沪市组合证券</a:t>
                      </a:r>
                      <a:endParaRPr lang="en-US" altLang="zh-CN" sz="2300" dirty="0" smtClean="0">
                        <a:solidFill>
                          <a:schemeClr val="accent5">
                            <a:lumMod val="75000"/>
                          </a:schemeClr>
                        </a:solidFill>
                        <a:latin typeface="+mj-ea"/>
                        <a:ea typeface="+mj-ea"/>
                      </a:endParaRPr>
                    </a:p>
                    <a:p>
                      <a:r>
                        <a:rPr lang="zh-CN" altLang="en-US" sz="2300" dirty="0" smtClean="0">
                          <a:solidFill>
                            <a:schemeClr val="accent5">
                              <a:lumMod val="75000"/>
                            </a:schemeClr>
                          </a:solidFill>
                          <a:latin typeface="+mj-ea"/>
                          <a:ea typeface="+mj-ea"/>
                        </a:rPr>
                        <a:t>现金替代</a:t>
                      </a:r>
                      <a:endParaRPr lang="zh-CN" altLang="en-US" sz="2300" dirty="0">
                        <a:solidFill>
                          <a:schemeClr val="accent5">
                            <a:lumMod val="75000"/>
                          </a:schemeClr>
                        </a:solidFill>
                        <a:latin typeface="+mj-ea"/>
                        <a:ea typeface="+mj-ea"/>
                      </a:endParaRPr>
                    </a:p>
                  </a:txBody>
                  <a:tcPr anchor="ctr"/>
                </a:tc>
                <a:tc>
                  <a:txBody>
                    <a:bodyPr/>
                    <a:lstStyle/>
                    <a:p>
                      <a:r>
                        <a:rPr lang="zh-CN" altLang="en-US" sz="2300" dirty="0" smtClean="0">
                          <a:latin typeface="+mj-ea"/>
                          <a:ea typeface="+mj-ea"/>
                        </a:rPr>
                        <a:t>深市组合证券</a:t>
                      </a:r>
                      <a:endParaRPr lang="en-US" altLang="zh-CN" sz="2300" dirty="0" smtClean="0">
                        <a:latin typeface="+mj-ea"/>
                        <a:ea typeface="+mj-ea"/>
                      </a:endParaRPr>
                    </a:p>
                    <a:p>
                      <a:r>
                        <a:rPr lang="zh-CN" altLang="en-US" sz="2300" dirty="0" smtClean="0">
                          <a:latin typeface="+mj-ea"/>
                          <a:ea typeface="+mj-ea"/>
                        </a:rPr>
                        <a:t>现金替代</a:t>
                      </a:r>
                      <a:endParaRPr lang="zh-CN" altLang="en-US" sz="2300" dirty="0">
                        <a:latin typeface="+mj-ea"/>
                        <a:ea typeface="+mj-ea"/>
                      </a:endParaRPr>
                    </a:p>
                  </a:txBody>
                  <a:tcPr anchor="ctr"/>
                </a:tc>
              </a:tr>
              <a:tr h="1107289">
                <a:tc>
                  <a:txBody>
                    <a:bodyPr/>
                    <a:lstStyle/>
                    <a:p>
                      <a:r>
                        <a:rPr lang="zh-CN" altLang="en-US" sz="2400" dirty="0" smtClean="0">
                          <a:latin typeface="+mj-ea"/>
                          <a:ea typeface="+mj-ea"/>
                        </a:rPr>
                        <a:t>申报通道</a:t>
                      </a:r>
                      <a:endParaRPr lang="zh-CN" altLang="en-US" sz="2400" dirty="0">
                        <a:latin typeface="+mj-ea"/>
                        <a:ea typeface="+mj-ea"/>
                      </a:endParaRPr>
                    </a:p>
                  </a:txBody>
                  <a:tcPr anchor="ctr" anchorCtr="1"/>
                </a:tc>
                <a:tc>
                  <a:txBody>
                    <a:bodyPr/>
                    <a:lstStyle/>
                    <a:p>
                      <a:r>
                        <a:rPr lang="zh-CN" altLang="en-US" sz="2300" dirty="0" smtClean="0">
                          <a:solidFill>
                            <a:schemeClr val="accent5">
                              <a:lumMod val="75000"/>
                            </a:schemeClr>
                          </a:solidFill>
                          <a:latin typeface="+mj-ea"/>
                          <a:ea typeface="+mj-ea"/>
                        </a:rPr>
                        <a:t>公司总部基金业务系统</a:t>
                      </a:r>
                      <a:endParaRPr lang="zh-CN" altLang="en-US" sz="2300" dirty="0">
                        <a:solidFill>
                          <a:schemeClr val="accent5">
                            <a:lumMod val="75000"/>
                          </a:schemeClr>
                        </a:solidFill>
                        <a:latin typeface="+mj-ea"/>
                        <a:ea typeface="+mj-ea"/>
                      </a:endParaRPr>
                    </a:p>
                  </a:txBody>
                  <a:tcPr anchor="ctr"/>
                </a:tc>
                <a:tc>
                  <a:txBody>
                    <a:bodyPr/>
                    <a:lstStyle/>
                    <a:p>
                      <a:r>
                        <a:rPr lang="zh-CN" altLang="en-US" sz="2300" dirty="0" smtClean="0">
                          <a:latin typeface="+mj-ea"/>
                          <a:ea typeface="+mj-ea"/>
                        </a:rPr>
                        <a:t>深交所</a:t>
                      </a:r>
                      <a:endParaRPr lang="zh-CN" altLang="en-US" sz="2300" dirty="0">
                        <a:latin typeface="+mj-ea"/>
                        <a:ea typeface="+mj-ea"/>
                      </a:endParaRPr>
                    </a:p>
                  </a:txBody>
                  <a:tcPr anchor="ctr"/>
                </a:tc>
              </a:tr>
            </a:tbl>
          </a:graphicData>
        </a:graphic>
      </p:graphicFrame>
      <p:sp>
        <p:nvSpPr>
          <p:cNvPr id="6" name="椭圆形标注 5"/>
          <p:cNvSpPr/>
          <p:nvPr/>
        </p:nvSpPr>
        <p:spPr>
          <a:xfrm>
            <a:off x="3929063" y="5786438"/>
            <a:ext cx="1643062" cy="785812"/>
          </a:xfrm>
          <a:prstGeom prst="wedgeEllipseCallout">
            <a:avLst>
              <a:gd name="adj1" fmla="val -98224"/>
              <a:gd name="adj2" fmla="val -7999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rgbClr val="C00000"/>
                </a:solidFill>
              </a:rPr>
              <a:t>非</a:t>
            </a:r>
            <a:r>
              <a:rPr lang="zh-CN" altLang="en-US" b="1" dirty="0"/>
              <a:t>开放式基金系统</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en-US" altLang="zh-CN" sz="3600" smtClean="0"/>
              <a:t>ETF</a:t>
            </a:r>
            <a:r>
              <a:rPr lang="zh-CN" altLang="en-US" sz="3600" smtClean="0"/>
              <a:t>类别</a:t>
            </a:r>
          </a:p>
        </p:txBody>
      </p:sp>
      <p:sp>
        <p:nvSpPr>
          <p:cNvPr id="3" name="日期占位符 2"/>
          <p:cNvSpPr>
            <a:spLocks noGrp="1"/>
          </p:cNvSpPr>
          <p:nvPr>
            <p:ph type="dt" sz="quarter" idx="10"/>
          </p:nvPr>
        </p:nvSpPr>
        <p:spPr/>
        <p:txBody>
          <a:bodyPr/>
          <a:lstStyle/>
          <a:p>
            <a:pPr>
              <a:defRPr/>
            </a:pPr>
            <a:fld id="{3DD6F86D-D712-4325-91D7-A8053E5B8ABF}" type="datetime1">
              <a:rPr lang="zh-CN" altLang="en-US"/>
              <a:pPr>
                <a:defRPr/>
              </a:pPr>
              <a:t>2012/4/9</a:t>
            </a:fld>
            <a:endParaRPr lang="zh-CN" altLang="en-US"/>
          </a:p>
        </p:txBody>
      </p:sp>
      <p:sp>
        <p:nvSpPr>
          <p:cNvPr id="4" name="灯片编号占位符 3"/>
          <p:cNvSpPr>
            <a:spLocks noGrp="1"/>
          </p:cNvSpPr>
          <p:nvPr>
            <p:ph type="sldNum" sz="quarter" idx="12"/>
          </p:nvPr>
        </p:nvSpPr>
        <p:spPr/>
        <p:txBody>
          <a:bodyPr/>
          <a:lstStyle/>
          <a:p>
            <a:pPr>
              <a:defRPr/>
            </a:pPr>
            <a:fld id="{0B78B346-7CCC-4CA4-B6FD-360B8A09D49F}" type="slidenum">
              <a:rPr lang="zh-CN" altLang="en-US"/>
              <a:pPr>
                <a:defRPr/>
              </a:pPr>
              <a:t>13</a:t>
            </a:fld>
            <a:endParaRPr lang="zh-CN" altLang="en-US"/>
          </a:p>
        </p:txBody>
      </p:sp>
      <p:graphicFrame>
        <p:nvGraphicFramePr>
          <p:cNvPr id="5" name="表格 4"/>
          <p:cNvGraphicFramePr>
            <a:graphicFrameLocks noGrp="1"/>
          </p:cNvGraphicFramePr>
          <p:nvPr/>
        </p:nvGraphicFramePr>
        <p:xfrm>
          <a:off x="785813" y="1428750"/>
          <a:ext cx="7572375" cy="4429125"/>
        </p:xfrm>
        <a:graphic>
          <a:graphicData uri="http://schemas.openxmlformats.org/drawingml/2006/table">
            <a:tbl>
              <a:tblPr firstRow="1" bandRow="1">
                <a:tableStyleId>{5C22544A-7EE6-4342-B048-85BDC9FD1C3A}</a:tableStyleId>
              </a:tblPr>
              <a:tblGrid>
                <a:gridCol w="1500198"/>
                <a:gridCol w="3429024"/>
                <a:gridCol w="2643208"/>
              </a:tblGrid>
              <a:tr h="1107289">
                <a:tc>
                  <a:txBody>
                    <a:bodyPr/>
                    <a:lstStyle/>
                    <a:p>
                      <a:endParaRPr lang="zh-CN" altLang="en-US" dirty="0">
                        <a:latin typeface="+mj-ea"/>
                        <a:ea typeface="+mj-ea"/>
                      </a:endParaRPr>
                    </a:p>
                  </a:txBody>
                  <a:tcPr anchor="ctr"/>
                </a:tc>
                <a:tc>
                  <a:txBody>
                    <a:bodyPr/>
                    <a:lstStyle/>
                    <a:p>
                      <a:pPr algn="ctr"/>
                      <a:r>
                        <a:rPr lang="zh-CN" altLang="en-US" sz="2400" b="0" dirty="0" smtClean="0">
                          <a:solidFill>
                            <a:schemeClr val="accent5">
                              <a:lumMod val="75000"/>
                            </a:schemeClr>
                          </a:solidFill>
                          <a:latin typeface="+mj-ea"/>
                          <a:ea typeface="+mj-ea"/>
                        </a:rPr>
                        <a:t>跨市场</a:t>
                      </a:r>
                      <a:r>
                        <a:rPr lang="en-US" altLang="zh-CN" sz="2400" b="0" dirty="0" smtClean="0">
                          <a:solidFill>
                            <a:schemeClr val="accent5">
                              <a:lumMod val="75000"/>
                            </a:schemeClr>
                          </a:solidFill>
                          <a:latin typeface="+mj-ea"/>
                          <a:ea typeface="+mj-ea"/>
                        </a:rPr>
                        <a:t>ETF</a:t>
                      </a:r>
                      <a:endParaRPr lang="zh-CN" altLang="en-US" sz="2400" b="0" dirty="0">
                        <a:solidFill>
                          <a:schemeClr val="accent5">
                            <a:lumMod val="75000"/>
                          </a:schemeClr>
                        </a:solidFill>
                        <a:latin typeface="+mj-ea"/>
                        <a:ea typeface="+mj-ea"/>
                      </a:endParaRPr>
                    </a:p>
                  </a:txBody>
                  <a:tcPr anchor="ctr"/>
                </a:tc>
                <a:tc>
                  <a:txBody>
                    <a:bodyPr/>
                    <a:lstStyle/>
                    <a:p>
                      <a:pPr algn="ctr"/>
                      <a:r>
                        <a:rPr lang="zh-CN" altLang="en-US" sz="2400" b="0" dirty="0" smtClean="0">
                          <a:latin typeface="+mj-ea"/>
                          <a:ea typeface="+mj-ea"/>
                        </a:rPr>
                        <a:t>单市场</a:t>
                      </a:r>
                      <a:r>
                        <a:rPr lang="en-US" altLang="zh-CN" sz="2400" b="0" dirty="0" smtClean="0">
                          <a:latin typeface="+mj-ea"/>
                          <a:ea typeface="+mj-ea"/>
                        </a:rPr>
                        <a:t>ETF</a:t>
                      </a:r>
                      <a:endParaRPr lang="zh-CN" altLang="en-US" sz="2400" b="0" dirty="0">
                        <a:latin typeface="+mj-ea"/>
                        <a:ea typeface="+mj-ea"/>
                      </a:endParaRPr>
                    </a:p>
                  </a:txBody>
                  <a:tcPr anchor="ctr"/>
                </a:tc>
              </a:tr>
              <a:tr h="1107289">
                <a:tc>
                  <a:txBody>
                    <a:bodyPr/>
                    <a:lstStyle/>
                    <a:p>
                      <a:r>
                        <a:rPr lang="zh-CN" altLang="en-US" sz="2400" dirty="0" smtClean="0">
                          <a:latin typeface="+mj-ea"/>
                          <a:ea typeface="+mj-ea"/>
                        </a:rPr>
                        <a:t>    交易</a:t>
                      </a:r>
                      <a:endParaRPr lang="en-US" altLang="zh-CN" sz="2400" dirty="0" smtClean="0">
                        <a:latin typeface="+mj-ea"/>
                        <a:ea typeface="+mj-ea"/>
                      </a:endParaRPr>
                    </a:p>
                    <a:p>
                      <a:r>
                        <a:rPr lang="zh-CN" altLang="en-US" sz="2400" dirty="0" smtClean="0">
                          <a:latin typeface="+mj-ea"/>
                          <a:ea typeface="+mj-ea"/>
                        </a:rPr>
                        <a:t>结算模式</a:t>
                      </a:r>
                      <a:endParaRPr lang="zh-CN" altLang="en-US" sz="2400" dirty="0">
                        <a:latin typeface="+mj-ea"/>
                        <a:ea typeface="+mj-ea"/>
                      </a:endParaRPr>
                    </a:p>
                  </a:txBody>
                  <a:tcPr anchor="ctr" anchorCtr="1"/>
                </a:tc>
                <a:tc>
                  <a:txBody>
                    <a:bodyPr/>
                    <a:lstStyle/>
                    <a:p>
                      <a:r>
                        <a:rPr lang="en-US" altLang="zh-CN" sz="2300" dirty="0" smtClean="0">
                          <a:solidFill>
                            <a:schemeClr val="accent5">
                              <a:lumMod val="75000"/>
                            </a:schemeClr>
                          </a:solidFill>
                          <a:latin typeface="+mj-ea"/>
                          <a:ea typeface="+mj-ea"/>
                        </a:rPr>
                        <a:t>T+1</a:t>
                      </a:r>
                      <a:r>
                        <a:rPr lang="zh-CN" altLang="en-US" sz="2300" dirty="0" smtClean="0">
                          <a:solidFill>
                            <a:schemeClr val="accent5">
                              <a:lumMod val="75000"/>
                            </a:schemeClr>
                          </a:solidFill>
                          <a:latin typeface="+mj-ea"/>
                          <a:ea typeface="+mj-ea"/>
                        </a:rPr>
                        <a:t>净额担保</a:t>
                      </a:r>
                      <a:r>
                        <a:rPr lang="en-US" altLang="zh-CN" sz="2300" dirty="0" smtClean="0">
                          <a:solidFill>
                            <a:schemeClr val="accent5">
                              <a:lumMod val="75000"/>
                            </a:schemeClr>
                          </a:solidFill>
                          <a:latin typeface="+mj-ea"/>
                          <a:ea typeface="+mj-ea"/>
                        </a:rPr>
                        <a:t>DVP</a:t>
                      </a:r>
                      <a:endParaRPr lang="zh-CN" altLang="en-US" sz="2300" dirty="0">
                        <a:solidFill>
                          <a:schemeClr val="accent5">
                            <a:lumMod val="75000"/>
                          </a:schemeClr>
                        </a:solidFill>
                        <a:latin typeface="+mj-ea"/>
                        <a:ea typeface="+mj-ea"/>
                      </a:endParaRPr>
                    </a:p>
                  </a:txBody>
                  <a:tcPr anchor="ctr"/>
                </a:tc>
                <a:tc>
                  <a:txBody>
                    <a:bodyPr/>
                    <a:lstStyle/>
                    <a:p>
                      <a:r>
                        <a:rPr lang="en-US" altLang="zh-CN" sz="2300" dirty="0" smtClean="0">
                          <a:latin typeface="+mj-ea"/>
                          <a:ea typeface="+mj-ea"/>
                        </a:rPr>
                        <a:t>T+1</a:t>
                      </a:r>
                      <a:r>
                        <a:rPr lang="zh-CN" altLang="en-US" sz="2300" dirty="0" smtClean="0">
                          <a:latin typeface="+mj-ea"/>
                          <a:ea typeface="+mj-ea"/>
                        </a:rPr>
                        <a:t>净额担保</a:t>
                      </a:r>
                      <a:r>
                        <a:rPr lang="en-US" altLang="zh-CN" sz="2300" dirty="0" smtClean="0">
                          <a:latin typeface="+mj-ea"/>
                          <a:ea typeface="+mj-ea"/>
                        </a:rPr>
                        <a:t>DVP</a:t>
                      </a:r>
                      <a:endParaRPr lang="zh-CN" altLang="en-US" sz="2300" dirty="0">
                        <a:latin typeface="+mj-ea"/>
                        <a:ea typeface="+mj-ea"/>
                      </a:endParaRPr>
                    </a:p>
                  </a:txBody>
                  <a:tcPr anchor="ctr"/>
                </a:tc>
              </a:tr>
              <a:tr h="1107289">
                <a:tc rowSpan="2">
                  <a:txBody>
                    <a:bodyPr/>
                    <a:lstStyle/>
                    <a:p>
                      <a:r>
                        <a:rPr lang="zh-CN" altLang="en-US" sz="2400" dirty="0" smtClean="0">
                          <a:latin typeface="+mj-ea"/>
                          <a:ea typeface="+mj-ea"/>
                        </a:rPr>
                        <a:t>    申赎</a:t>
                      </a:r>
                      <a:endParaRPr lang="en-US" altLang="zh-CN" sz="2400" dirty="0" smtClean="0">
                        <a:latin typeface="+mj-ea"/>
                        <a:ea typeface="+mj-ea"/>
                      </a:endParaRPr>
                    </a:p>
                    <a:p>
                      <a:r>
                        <a:rPr lang="zh-CN" altLang="en-US" sz="2400" dirty="0" smtClean="0">
                          <a:latin typeface="+mj-ea"/>
                          <a:ea typeface="+mj-ea"/>
                        </a:rPr>
                        <a:t>结算模式</a:t>
                      </a:r>
                      <a:endParaRPr lang="zh-CN" altLang="en-US" sz="2400" dirty="0">
                        <a:latin typeface="+mj-ea"/>
                        <a:ea typeface="+mj-ea"/>
                      </a:endParaRPr>
                    </a:p>
                  </a:txBody>
                  <a:tcPr anchor="ctr" anchorCtr="1"/>
                </a:tc>
                <a:tc>
                  <a:txBody>
                    <a:bodyPr/>
                    <a:lstStyle/>
                    <a:p>
                      <a:r>
                        <a:rPr lang="zh-CN" altLang="en-US" sz="2300" dirty="0" smtClean="0">
                          <a:solidFill>
                            <a:schemeClr val="accent5">
                              <a:lumMod val="75000"/>
                            </a:schemeClr>
                          </a:solidFill>
                          <a:latin typeface="+mj-ea"/>
                          <a:ea typeface="+mj-ea"/>
                        </a:rPr>
                        <a:t>券：</a:t>
                      </a:r>
                      <a:endParaRPr lang="en-US" altLang="zh-CN" sz="2300" dirty="0" smtClean="0">
                        <a:solidFill>
                          <a:schemeClr val="accent5">
                            <a:lumMod val="75000"/>
                          </a:schemeClr>
                        </a:solidFill>
                        <a:latin typeface="+mj-ea"/>
                        <a:ea typeface="+mj-ea"/>
                      </a:endParaRPr>
                    </a:p>
                    <a:p>
                      <a:r>
                        <a:rPr lang="en-US" altLang="zh-CN" sz="2300" dirty="0" smtClean="0">
                          <a:solidFill>
                            <a:schemeClr val="accent5">
                              <a:lumMod val="75000"/>
                            </a:schemeClr>
                          </a:solidFill>
                          <a:latin typeface="+mj-ea"/>
                          <a:ea typeface="+mj-ea"/>
                        </a:rPr>
                        <a:t>T+1</a:t>
                      </a:r>
                      <a:r>
                        <a:rPr lang="zh-CN" altLang="en-US" sz="2300" dirty="0" smtClean="0">
                          <a:solidFill>
                            <a:schemeClr val="accent5">
                              <a:lumMod val="75000"/>
                            </a:schemeClr>
                          </a:solidFill>
                          <a:latin typeface="+mj-ea"/>
                          <a:ea typeface="+mj-ea"/>
                        </a:rPr>
                        <a:t>逐笔全额非担保</a:t>
                      </a:r>
                      <a:r>
                        <a:rPr lang="en-US" altLang="zh-CN" sz="2300" dirty="0" smtClean="0">
                          <a:solidFill>
                            <a:schemeClr val="accent5">
                              <a:lumMod val="75000"/>
                            </a:schemeClr>
                          </a:solidFill>
                          <a:latin typeface="+mj-ea"/>
                          <a:ea typeface="+mj-ea"/>
                        </a:rPr>
                        <a:t>DVD</a:t>
                      </a:r>
                      <a:endParaRPr lang="zh-CN" altLang="en-US" sz="2300" dirty="0">
                        <a:solidFill>
                          <a:schemeClr val="accent5">
                            <a:lumMod val="75000"/>
                          </a:schemeClr>
                        </a:solidFill>
                        <a:latin typeface="+mj-ea"/>
                        <a:ea typeface="+mj-ea"/>
                      </a:endParaRPr>
                    </a:p>
                  </a:txBody>
                  <a:tcPr anchor="ctr"/>
                </a:tc>
                <a:tc rowSpan="2">
                  <a:txBody>
                    <a:bodyPr/>
                    <a:lstStyle/>
                    <a:p>
                      <a:r>
                        <a:rPr lang="en-US" altLang="zh-CN" sz="2300" dirty="0" smtClean="0">
                          <a:latin typeface="+mj-ea"/>
                          <a:ea typeface="+mj-ea"/>
                        </a:rPr>
                        <a:t>T+1</a:t>
                      </a:r>
                      <a:r>
                        <a:rPr lang="zh-CN" altLang="en-US" sz="2300" dirty="0" smtClean="0">
                          <a:latin typeface="+mj-ea"/>
                          <a:ea typeface="+mj-ea"/>
                        </a:rPr>
                        <a:t>净额担保</a:t>
                      </a:r>
                      <a:r>
                        <a:rPr lang="en-US" altLang="zh-CN" sz="2300" dirty="0" smtClean="0">
                          <a:latin typeface="+mj-ea"/>
                          <a:ea typeface="+mj-ea"/>
                        </a:rPr>
                        <a:t>DVP</a:t>
                      </a:r>
                      <a:endParaRPr lang="zh-CN" altLang="en-US" sz="2300" dirty="0">
                        <a:latin typeface="+mj-ea"/>
                        <a:ea typeface="+mj-ea"/>
                      </a:endParaRPr>
                    </a:p>
                  </a:txBody>
                  <a:tcPr anchor="ctr"/>
                </a:tc>
              </a:tr>
              <a:tr h="1107289">
                <a:tc vMerge="1">
                  <a:txBody>
                    <a:bodyPr/>
                    <a:lstStyle/>
                    <a:p>
                      <a:endParaRPr lang="zh-CN" altLang="en-US" sz="2400" dirty="0">
                        <a:latin typeface="+mj-ea"/>
                        <a:ea typeface="+mj-ea"/>
                      </a:endParaRPr>
                    </a:p>
                  </a:txBody>
                  <a:tcPr anchor="ctr" anchorCtr="1"/>
                </a:tc>
                <a:tc>
                  <a:txBody>
                    <a:bodyPr/>
                    <a:lstStyle/>
                    <a:p>
                      <a:r>
                        <a:rPr lang="zh-CN" altLang="en-US" sz="2300" dirty="0" smtClean="0">
                          <a:solidFill>
                            <a:schemeClr val="accent5">
                              <a:lumMod val="75000"/>
                            </a:schemeClr>
                          </a:solidFill>
                          <a:latin typeface="+mj-ea"/>
                          <a:ea typeface="+mj-ea"/>
                        </a:rPr>
                        <a:t>钱：</a:t>
                      </a:r>
                      <a:endParaRPr lang="en-US" altLang="zh-CN" sz="2300" dirty="0" smtClean="0">
                        <a:solidFill>
                          <a:schemeClr val="accent5">
                            <a:lumMod val="75000"/>
                          </a:schemeClr>
                        </a:solidFill>
                        <a:latin typeface="+mj-ea"/>
                        <a:ea typeface="+mj-ea"/>
                      </a:endParaRPr>
                    </a:p>
                    <a:p>
                      <a:r>
                        <a:rPr lang="zh-CN" altLang="en-US" sz="2300" dirty="0" smtClean="0">
                          <a:solidFill>
                            <a:schemeClr val="accent5">
                              <a:lumMod val="75000"/>
                            </a:schemeClr>
                          </a:solidFill>
                          <a:latin typeface="+mj-ea"/>
                          <a:ea typeface="+mj-ea"/>
                        </a:rPr>
                        <a:t>代收代付</a:t>
                      </a:r>
                      <a:endParaRPr lang="zh-CN" altLang="en-US" sz="2300" dirty="0">
                        <a:solidFill>
                          <a:schemeClr val="accent5">
                            <a:lumMod val="75000"/>
                          </a:schemeClr>
                        </a:solidFill>
                        <a:latin typeface="+mj-ea"/>
                        <a:ea typeface="+mj-ea"/>
                      </a:endParaRPr>
                    </a:p>
                  </a:txBody>
                  <a:tcPr anchor="ctr"/>
                </a:tc>
                <a:tc vMerge="1">
                  <a:txBody>
                    <a:bodyPr/>
                    <a:lstStyle/>
                    <a:p>
                      <a:endParaRPr lang="zh-CN" altLang="en-US" sz="2300" dirty="0">
                        <a:latin typeface="+mj-ea"/>
                        <a:ea typeface="+mj-ea"/>
                      </a:endParaRPr>
                    </a:p>
                  </a:txBody>
                  <a:tcPr anchor="ct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quarter" idx="14"/>
          </p:nvPr>
        </p:nvSpPr>
        <p:spPr/>
        <p:txBody>
          <a:bodyPr/>
          <a:lstStyle/>
          <a:p>
            <a:pPr>
              <a:defRPr/>
            </a:pPr>
            <a:fld id="{B75B6378-2F6D-419D-8F8B-DC59A786F605}" type="datetime1">
              <a:rPr lang="zh-CN" altLang="en-US"/>
              <a:pPr>
                <a:defRPr/>
              </a:pPr>
              <a:t>2012/4/9</a:t>
            </a:fld>
            <a:endParaRPr lang="zh-CN" altLang="en-US"/>
          </a:p>
        </p:txBody>
      </p:sp>
      <p:sp>
        <p:nvSpPr>
          <p:cNvPr id="3" name="灯片编号占位符 2"/>
          <p:cNvSpPr>
            <a:spLocks noGrp="1"/>
          </p:cNvSpPr>
          <p:nvPr>
            <p:ph type="sldNum" sz="quarter" idx="16"/>
          </p:nvPr>
        </p:nvSpPr>
        <p:spPr/>
        <p:txBody>
          <a:bodyPr/>
          <a:lstStyle/>
          <a:p>
            <a:pPr>
              <a:defRPr/>
            </a:pPr>
            <a:fld id="{ADFA4853-43C1-4F07-B264-DD2C7C318BAB}" type="slidenum">
              <a:rPr lang="zh-CN" altLang="en-US"/>
              <a:pPr>
                <a:defRPr/>
              </a:pPr>
              <a:t>14</a:t>
            </a:fld>
            <a:endParaRPr lang="zh-CN" altLang="en-US"/>
          </a:p>
        </p:txBody>
      </p:sp>
      <p:sp>
        <p:nvSpPr>
          <p:cNvPr id="25603" name="图片占位符 3"/>
          <p:cNvSpPr>
            <a:spLocks noGrp="1"/>
          </p:cNvSpPr>
          <p:nvPr>
            <p:ph type="pic" sz="quarter" idx="13"/>
          </p:nvPr>
        </p:nvSpPr>
        <p:spPr>
          <a:xfrm>
            <a:off x="0" y="1868488"/>
            <a:ext cx="3016250" cy="2725737"/>
          </a:xfrm>
        </p:spPr>
      </p:sp>
      <p:sp>
        <p:nvSpPr>
          <p:cNvPr id="5" name="标题 4"/>
          <p:cNvSpPr>
            <a:spLocks noGrp="1"/>
          </p:cNvSpPr>
          <p:nvPr>
            <p:ph type="title"/>
          </p:nvPr>
        </p:nvSpPr>
        <p:spPr>
          <a:xfrm>
            <a:off x="3708400" y="3173413"/>
            <a:ext cx="5184775" cy="720725"/>
          </a:xfrm>
        </p:spPr>
        <p:txBody>
          <a:bodyPr rtlCol="0"/>
          <a:lstStyle/>
          <a:p>
            <a:pPr fontAlgn="auto">
              <a:spcAft>
                <a:spcPts val="0"/>
              </a:spcAft>
              <a:defRPr/>
            </a:pPr>
            <a:r>
              <a:rPr lang="zh-CN" altLang="en-US" sz="4000" dirty="0" smtClean="0">
                <a:latin typeface="+mj-ea"/>
                <a:ea typeface="+mj-ea"/>
              </a:rPr>
              <a:t>    跨市场</a:t>
            </a:r>
            <a:r>
              <a:rPr lang="en-US" altLang="zh-CN" sz="4000" dirty="0" smtClean="0">
                <a:latin typeface="+mj-ea"/>
                <a:ea typeface="+mj-ea"/>
              </a:rPr>
              <a:t>ETF</a:t>
            </a:r>
            <a:r>
              <a:rPr lang="zh-CN" altLang="en-US" sz="4000" dirty="0" smtClean="0">
                <a:latin typeface="+mj-ea"/>
                <a:ea typeface="+mj-ea"/>
              </a:rPr>
              <a:t>登记结算</a:t>
            </a:r>
            <a:endParaRPr lang="zh-CN" altLang="en-US" sz="4000" dirty="0">
              <a:latin typeface="+mj-ea"/>
              <a:ea typeface="+mj-ea"/>
            </a:endParaRPr>
          </a:p>
        </p:txBody>
      </p:sp>
      <p:sp>
        <p:nvSpPr>
          <p:cNvPr id="6" name="文本占位符 5"/>
          <p:cNvSpPr>
            <a:spLocks noGrp="1"/>
          </p:cNvSpPr>
          <p:nvPr>
            <p:ph type="body" idx="1"/>
          </p:nvPr>
        </p:nvSpPr>
        <p:spPr>
          <a:xfrm>
            <a:off x="2479675" y="3016250"/>
            <a:ext cx="995363" cy="1008063"/>
          </a:xfrm>
        </p:spPr>
        <p:txBody>
          <a:bodyPr/>
          <a:lstStyle/>
          <a:p>
            <a:pPr fontAlgn="auto">
              <a:spcAft>
                <a:spcPts val="0"/>
              </a:spcAft>
              <a:buFont typeface="Arial" pitchFamily="34" charset="0"/>
              <a:buNone/>
              <a:defRPr/>
            </a:pPr>
            <a:r>
              <a:rPr sz="4800">
                <a:latin typeface="+mj-ea"/>
                <a:ea typeface="+mj-ea"/>
              </a:rPr>
              <a:t>三</a:t>
            </a:r>
            <a:endParaRPr sz="4800">
              <a:latin typeface="+mj-ea"/>
              <a:ea typeface="+mj-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标题 1"/>
          <p:cNvSpPr>
            <a:spLocks noGrp="1"/>
          </p:cNvSpPr>
          <p:nvPr>
            <p:ph type="title"/>
          </p:nvPr>
        </p:nvSpPr>
        <p:spPr/>
        <p:txBody>
          <a:bodyPr/>
          <a:lstStyle/>
          <a:p>
            <a:r>
              <a:rPr lang="zh-CN" altLang="en-US" smtClean="0"/>
              <a:t>账户</a:t>
            </a:r>
          </a:p>
        </p:txBody>
      </p:sp>
      <p:sp>
        <p:nvSpPr>
          <p:cNvPr id="3" name="文本占位符 2"/>
          <p:cNvSpPr>
            <a:spLocks noGrp="1"/>
          </p:cNvSpPr>
          <p:nvPr>
            <p:ph type="body" idx="1"/>
          </p:nvPr>
        </p:nvSpPr>
        <p:spPr>
          <a:xfrm>
            <a:off x="533400" y="1268413"/>
            <a:ext cx="5467350" cy="639762"/>
          </a:xfrm>
        </p:spPr>
        <p:txBody>
          <a:bodyPr rtlCol="0"/>
          <a:lstStyle/>
          <a:p>
            <a:pPr algn="ctr" fontAlgn="auto">
              <a:spcAft>
                <a:spcPts val="0"/>
              </a:spcAft>
              <a:buFont typeface="Arial" pitchFamily="34" charset="0"/>
              <a:buNone/>
              <a:defRPr/>
            </a:pPr>
            <a:r>
              <a:rPr lang="zh-CN" altLang="en-US" b="0" dirty="0" smtClean="0">
                <a:solidFill>
                  <a:schemeClr val="accent5">
                    <a:lumMod val="75000"/>
                  </a:schemeClr>
                </a:solidFill>
                <a:cs typeface="+mn-cs"/>
              </a:rPr>
              <a:t>跨市场</a:t>
            </a:r>
            <a:r>
              <a:rPr lang="en-US" altLang="zh-CN" b="0" dirty="0" smtClean="0">
                <a:solidFill>
                  <a:schemeClr val="accent5">
                    <a:lumMod val="75000"/>
                  </a:schemeClr>
                </a:solidFill>
                <a:cs typeface="+mn-cs"/>
              </a:rPr>
              <a:t>ETF</a:t>
            </a:r>
            <a:endParaRPr lang="zh-CN" altLang="en-US" b="0" dirty="0">
              <a:solidFill>
                <a:schemeClr val="accent5">
                  <a:lumMod val="75000"/>
                </a:schemeClr>
              </a:solidFill>
              <a:cs typeface="+mn-cs"/>
            </a:endParaRPr>
          </a:p>
        </p:txBody>
      </p:sp>
      <p:sp>
        <p:nvSpPr>
          <p:cNvPr id="5" name="文本占位符 4"/>
          <p:cNvSpPr>
            <a:spLocks noGrp="1"/>
          </p:cNvSpPr>
          <p:nvPr>
            <p:ph type="body" sz="quarter" idx="3"/>
          </p:nvPr>
        </p:nvSpPr>
        <p:spPr>
          <a:xfrm>
            <a:off x="6429375" y="1268413"/>
            <a:ext cx="2187575" cy="639762"/>
          </a:xfrm>
        </p:spPr>
        <p:txBody>
          <a:bodyPr rtlCol="0"/>
          <a:lstStyle/>
          <a:p>
            <a:pPr fontAlgn="auto">
              <a:spcAft>
                <a:spcPts val="0"/>
              </a:spcAft>
              <a:buFont typeface="Arial" pitchFamily="34" charset="0"/>
              <a:buNone/>
              <a:defRPr/>
            </a:pPr>
            <a:r>
              <a:rPr lang="zh-CN" altLang="en-US" b="0" dirty="0" smtClean="0">
                <a:latin typeface="+mj-ea"/>
                <a:ea typeface="+mj-ea"/>
                <a:cs typeface="+mn-cs"/>
              </a:rPr>
              <a:t>单市场</a:t>
            </a:r>
            <a:r>
              <a:rPr lang="en-US" altLang="zh-CN" b="0" dirty="0" smtClean="0">
                <a:latin typeface="+mj-ea"/>
                <a:ea typeface="+mj-ea"/>
                <a:cs typeface="+mn-cs"/>
              </a:rPr>
              <a:t>ETF</a:t>
            </a:r>
            <a:endParaRPr lang="zh-CN" altLang="en-US" b="0" dirty="0">
              <a:latin typeface="+mj-ea"/>
              <a:ea typeface="+mj-ea"/>
              <a:cs typeface="+mn-cs"/>
            </a:endParaRPr>
          </a:p>
        </p:txBody>
      </p:sp>
      <p:sp>
        <p:nvSpPr>
          <p:cNvPr id="7" name="日期占位符 6"/>
          <p:cNvSpPr>
            <a:spLocks noGrp="1"/>
          </p:cNvSpPr>
          <p:nvPr>
            <p:ph type="dt" sz="quarter" idx="10"/>
          </p:nvPr>
        </p:nvSpPr>
        <p:spPr/>
        <p:txBody>
          <a:bodyPr/>
          <a:lstStyle/>
          <a:p>
            <a:pPr>
              <a:defRPr/>
            </a:pPr>
            <a:fld id="{A52381C8-5286-44C3-83F4-BDB4AE81A2D0}" type="datetime1">
              <a:rPr lang="zh-CN" altLang="en-US"/>
              <a:pPr>
                <a:defRPr/>
              </a:pPr>
              <a:t>2012/4/9</a:t>
            </a:fld>
            <a:endParaRPr lang="zh-CN" altLang="en-US"/>
          </a:p>
        </p:txBody>
      </p:sp>
      <p:sp>
        <p:nvSpPr>
          <p:cNvPr id="8" name="灯片编号占位符 7"/>
          <p:cNvSpPr>
            <a:spLocks noGrp="1"/>
          </p:cNvSpPr>
          <p:nvPr>
            <p:ph type="sldNum" sz="quarter" idx="12"/>
          </p:nvPr>
        </p:nvSpPr>
        <p:spPr/>
        <p:txBody>
          <a:bodyPr/>
          <a:lstStyle/>
          <a:p>
            <a:pPr>
              <a:defRPr/>
            </a:pPr>
            <a:fld id="{5574348C-B1AF-45CD-BC1C-E22B7EE2FD84}" type="slidenum">
              <a:rPr lang="zh-CN" altLang="en-US"/>
              <a:pPr>
                <a:defRPr/>
              </a:pPr>
              <a:t>15</a:t>
            </a:fld>
            <a:endParaRPr lang="zh-CN" altLang="en-US"/>
          </a:p>
        </p:txBody>
      </p:sp>
      <p:graphicFrame>
        <p:nvGraphicFramePr>
          <p:cNvPr id="9" name="Object 6"/>
          <p:cNvGraphicFramePr>
            <a:graphicFrameLocks noChangeAspect="1"/>
          </p:cNvGraphicFramePr>
          <p:nvPr>
            <p:ph sz="half" idx="2"/>
          </p:nvPr>
        </p:nvGraphicFramePr>
        <p:xfrm>
          <a:off x="857250" y="2000250"/>
          <a:ext cx="4643438" cy="4111625"/>
        </p:xfrm>
        <a:graphic>
          <a:graphicData uri="http://schemas.openxmlformats.org/presentationml/2006/ole">
            <p:oleObj spid="_x0000_s1027" name="Visio" r:id="rId3" imgW="2981554" imgH="2639263" progId="">
              <p:embed/>
            </p:oleObj>
          </a:graphicData>
        </a:graphic>
      </p:graphicFrame>
      <p:graphicFrame>
        <p:nvGraphicFramePr>
          <p:cNvPr id="218119" name="Object 7"/>
          <p:cNvGraphicFramePr>
            <a:graphicFrameLocks noChangeAspect="1"/>
          </p:cNvGraphicFramePr>
          <p:nvPr>
            <p:ph sz="quarter" idx="4"/>
          </p:nvPr>
        </p:nvGraphicFramePr>
        <p:xfrm>
          <a:off x="6715125" y="2143125"/>
          <a:ext cx="1357313" cy="3484563"/>
        </p:xfrm>
        <a:graphic>
          <a:graphicData uri="http://schemas.openxmlformats.org/presentationml/2006/ole">
            <p:oleObj spid="_x0000_s1028" name="Visio" r:id="rId4" imgW="1037539" imgH="266608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zh-CN" altLang="en-US" smtClean="0"/>
              <a:t>账户</a:t>
            </a:r>
          </a:p>
        </p:txBody>
      </p:sp>
      <p:sp>
        <p:nvSpPr>
          <p:cNvPr id="3" name="文本占位符 2"/>
          <p:cNvSpPr>
            <a:spLocks noGrp="1"/>
          </p:cNvSpPr>
          <p:nvPr>
            <p:ph type="body" idx="1"/>
          </p:nvPr>
        </p:nvSpPr>
        <p:spPr>
          <a:xfrm>
            <a:off x="533400" y="1268413"/>
            <a:ext cx="5467350" cy="639762"/>
          </a:xfrm>
        </p:spPr>
        <p:txBody>
          <a:bodyPr rtlCol="0"/>
          <a:lstStyle/>
          <a:p>
            <a:pPr algn="ctr" fontAlgn="auto">
              <a:spcAft>
                <a:spcPts val="0"/>
              </a:spcAft>
              <a:buFont typeface="Arial" pitchFamily="34" charset="0"/>
              <a:buNone/>
              <a:defRPr/>
            </a:pPr>
            <a:r>
              <a:rPr lang="zh-CN" altLang="en-US" b="0" dirty="0" smtClean="0">
                <a:solidFill>
                  <a:schemeClr val="accent5">
                    <a:lumMod val="75000"/>
                  </a:schemeClr>
                </a:solidFill>
                <a:cs typeface="+mn-cs"/>
              </a:rPr>
              <a:t>跨市场</a:t>
            </a:r>
            <a:r>
              <a:rPr lang="en-US" altLang="zh-CN" b="0" dirty="0" smtClean="0">
                <a:solidFill>
                  <a:schemeClr val="accent5">
                    <a:lumMod val="75000"/>
                  </a:schemeClr>
                </a:solidFill>
                <a:cs typeface="+mn-cs"/>
              </a:rPr>
              <a:t>ETF</a:t>
            </a:r>
            <a:endParaRPr lang="zh-CN" altLang="en-US" b="0" dirty="0">
              <a:solidFill>
                <a:schemeClr val="accent5">
                  <a:lumMod val="75000"/>
                </a:schemeClr>
              </a:solidFill>
              <a:cs typeface="+mn-cs"/>
            </a:endParaRPr>
          </a:p>
        </p:txBody>
      </p:sp>
      <p:sp>
        <p:nvSpPr>
          <p:cNvPr id="4" name="内容占位符 3"/>
          <p:cNvSpPr>
            <a:spLocks noGrp="1"/>
          </p:cNvSpPr>
          <p:nvPr>
            <p:ph sz="half" idx="2"/>
          </p:nvPr>
        </p:nvSpPr>
        <p:spPr>
          <a:xfrm>
            <a:off x="533400" y="1916113"/>
            <a:ext cx="5467350" cy="4210050"/>
          </a:xfrm>
        </p:spPr>
        <p:txBody>
          <a:bodyPr rtlCol="0"/>
          <a:lstStyle/>
          <a:p>
            <a:pPr fontAlgn="auto">
              <a:spcAft>
                <a:spcPts val="0"/>
              </a:spcAft>
              <a:defRPr/>
            </a:pPr>
            <a:r>
              <a:rPr lang="zh-CN" altLang="en-US" dirty="0" smtClean="0">
                <a:solidFill>
                  <a:schemeClr val="accent5">
                    <a:lumMod val="75000"/>
                  </a:schemeClr>
                </a:solidFill>
                <a:cs typeface="+mn-cs"/>
              </a:rPr>
              <a:t>深沪</a:t>
            </a:r>
            <a:r>
              <a:rPr lang="en-US" altLang="zh-CN" dirty="0" smtClean="0">
                <a:solidFill>
                  <a:schemeClr val="accent5">
                    <a:lumMod val="75000"/>
                  </a:schemeClr>
                </a:solidFill>
                <a:cs typeface="+mn-cs"/>
              </a:rPr>
              <a:t>A</a:t>
            </a:r>
            <a:r>
              <a:rPr lang="zh-CN" altLang="en-US" dirty="0" smtClean="0">
                <a:solidFill>
                  <a:schemeClr val="accent5">
                    <a:lumMod val="75000"/>
                  </a:schemeClr>
                </a:solidFill>
                <a:cs typeface="+mn-cs"/>
              </a:rPr>
              <a:t>股账户对应关系</a:t>
            </a:r>
            <a:endParaRPr lang="en-US" altLang="zh-CN" dirty="0" smtClean="0">
              <a:solidFill>
                <a:schemeClr val="accent5">
                  <a:lumMod val="75000"/>
                </a:schemeClr>
              </a:solidFill>
              <a:cs typeface="+mn-cs"/>
            </a:endParaRPr>
          </a:p>
          <a:p>
            <a:pPr lvl="1" fontAlgn="auto">
              <a:spcAft>
                <a:spcPts val="0"/>
              </a:spcAft>
              <a:defRPr/>
            </a:pPr>
            <a:r>
              <a:rPr lang="zh-CN" altLang="en-US" dirty="0" smtClean="0">
                <a:solidFill>
                  <a:schemeClr val="accent5">
                    <a:lumMod val="75000"/>
                  </a:schemeClr>
                </a:solidFill>
                <a:cs typeface="+mn-cs"/>
              </a:rPr>
              <a:t>账户名称</a:t>
            </a:r>
            <a:endParaRPr lang="en-US" altLang="zh-CN" dirty="0" smtClean="0">
              <a:solidFill>
                <a:schemeClr val="accent5">
                  <a:lumMod val="75000"/>
                </a:schemeClr>
              </a:solidFill>
              <a:cs typeface="+mn-cs"/>
            </a:endParaRPr>
          </a:p>
          <a:p>
            <a:pPr lvl="1" fontAlgn="auto">
              <a:spcAft>
                <a:spcPts val="0"/>
              </a:spcAft>
              <a:defRPr/>
            </a:pPr>
            <a:r>
              <a:rPr lang="zh-CN" altLang="en-US" dirty="0" smtClean="0">
                <a:solidFill>
                  <a:schemeClr val="accent5">
                    <a:lumMod val="75000"/>
                  </a:schemeClr>
                </a:solidFill>
                <a:cs typeface="+mn-cs"/>
              </a:rPr>
              <a:t>身份证号码</a:t>
            </a:r>
            <a:r>
              <a:rPr lang="en-US" altLang="zh-CN" dirty="0" smtClean="0">
                <a:solidFill>
                  <a:schemeClr val="accent5">
                    <a:lumMod val="75000"/>
                  </a:schemeClr>
                </a:solidFill>
                <a:cs typeface="+mn-cs"/>
              </a:rPr>
              <a:t>/</a:t>
            </a:r>
            <a:r>
              <a:rPr lang="zh-CN" altLang="en-US" dirty="0" smtClean="0">
                <a:solidFill>
                  <a:schemeClr val="accent5">
                    <a:lumMod val="75000"/>
                  </a:schemeClr>
                </a:solidFill>
                <a:cs typeface="+mn-cs"/>
              </a:rPr>
              <a:t>机构注册号</a:t>
            </a:r>
            <a:endParaRPr lang="en-US" altLang="zh-CN" dirty="0" smtClean="0">
              <a:solidFill>
                <a:schemeClr val="accent5">
                  <a:lumMod val="75000"/>
                </a:schemeClr>
              </a:solidFill>
              <a:cs typeface="+mn-cs"/>
            </a:endParaRPr>
          </a:p>
          <a:p>
            <a:pPr lvl="1" fontAlgn="auto">
              <a:spcAft>
                <a:spcPts val="0"/>
              </a:spcAft>
              <a:defRPr/>
            </a:pPr>
            <a:r>
              <a:rPr lang="zh-CN" altLang="en-US" dirty="0" smtClean="0">
                <a:solidFill>
                  <a:schemeClr val="accent5">
                    <a:lumMod val="75000"/>
                  </a:schemeClr>
                </a:solidFill>
                <a:cs typeface="+mn-cs"/>
              </a:rPr>
              <a:t>托管法人</a:t>
            </a:r>
            <a:endParaRPr lang="en-US" altLang="zh-CN" dirty="0" smtClean="0">
              <a:solidFill>
                <a:schemeClr val="accent5">
                  <a:lumMod val="75000"/>
                </a:schemeClr>
              </a:solidFill>
              <a:cs typeface="+mn-cs"/>
            </a:endParaRPr>
          </a:p>
          <a:p>
            <a:pPr fontAlgn="auto">
              <a:spcAft>
                <a:spcPts val="0"/>
              </a:spcAft>
              <a:defRPr/>
            </a:pPr>
            <a:r>
              <a:rPr lang="zh-CN" altLang="en-US" dirty="0" smtClean="0">
                <a:solidFill>
                  <a:schemeClr val="accent5">
                    <a:lumMod val="75000"/>
                  </a:schemeClr>
                </a:solidFill>
                <a:cs typeface="+mn-cs"/>
              </a:rPr>
              <a:t>深市基金账户</a:t>
            </a:r>
            <a:endParaRPr lang="en-US" altLang="zh-CN" dirty="0" smtClean="0">
              <a:solidFill>
                <a:schemeClr val="accent5">
                  <a:lumMod val="75000"/>
                </a:schemeClr>
              </a:solidFill>
              <a:cs typeface="+mn-cs"/>
            </a:endParaRPr>
          </a:p>
          <a:p>
            <a:pPr lvl="1" fontAlgn="auto">
              <a:spcAft>
                <a:spcPts val="0"/>
              </a:spcAft>
              <a:defRPr/>
            </a:pPr>
            <a:endParaRPr lang="zh-CN" altLang="en-US" dirty="0">
              <a:cs typeface="+mn-cs"/>
            </a:endParaRPr>
          </a:p>
        </p:txBody>
      </p:sp>
      <p:sp>
        <p:nvSpPr>
          <p:cNvPr id="5" name="文本占位符 4"/>
          <p:cNvSpPr>
            <a:spLocks noGrp="1"/>
          </p:cNvSpPr>
          <p:nvPr>
            <p:ph type="body" sz="quarter" idx="3"/>
          </p:nvPr>
        </p:nvSpPr>
        <p:spPr>
          <a:xfrm>
            <a:off x="6286500" y="1268413"/>
            <a:ext cx="2330450" cy="639762"/>
          </a:xfrm>
        </p:spPr>
        <p:txBody>
          <a:bodyPr rtlCol="0"/>
          <a:lstStyle/>
          <a:p>
            <a:pPr algn="ctr" fontAlgn="auto">
              <a:spcAft>
                <a:spcPts val="0"/>
              </a:spcAft>
              <a:buFont typeface="Arial" pitchFamily="34" charset="0"/>
              <a:buNone/>
              <a:defRPr/>
            </a:pPr>
            <a:r>
              <a:rPr lang="zh-CN" altLang="en-US" b="0" dirty="0" smtClean="0">
                <a:latin typeface="+mj-ea"/>
                <a:ea typeface="+mj-ea"/>
                <a:cs typeface="+mn-cs"/>
              </a:rPr>
              <a:t>单市场</a:t>
            </a:r>
            <a:r>
              <a:rPr lang="en-US" altLang="zh-CN" b="0" dirty="0" smtClean="0">
                <a:latin typeface="+mj-ea"/>
                <a:ea typeface="+mj-ea"/>
                <a:cs typeface="+mn-cs"/>
              </a:rPr>
              <a:t>ETF</a:t>
            </a:r>
            <a:endParaRPr lang="zh-CN" altLang="en-US" b="0" dirty="0">
              <a:latin typeface="+mj-ea"/>
              <a:ea typeface="+mj-ea"/>
              <a:cs typeface="+mn-cs"/>
            </a:endParaRPr>
          </a:p>
        </p:txBody>
      </p:sp>
      <p:sp>
        <p:nvSpPr>
          <p:cNvPr id="6" name="内容占位符 5"/>
          <p:cNvSpPr>
            <a:spLocks noGrp="1"/>
          </p:cNvSpPr>
          <p:nvPr>
            <p:ph sz="quarter" idx="4"/>
          </p:nvPr>
        </p:nvSpPr>
        <p:spPr>
          <a:xfrm>
            <a:off x="6215063" y="1916113"/>
            <a:ext cx="2401887" cy="4210050"/>
          </a:xfrm>
        </p:spPr>
        <p:txBody>
          <a:bodyPr rtlCol="0"/>
          <a:lstStyle/>
          <a:p>
            <a:pPr fontAlgn="auto">
              <a:spcAft>
                <a:spcPts val="0"/>
              </a:spcAft>
              <a:defRPr/>
            </a:pPr>
            <a:r>
              <a:rPr lang="zh-CN" altLang="en-US" dirty="0" smtClean="0">
                <a:cs typeface="+mn-cs"/>
              </a:rPr>
              <a:t>深市</a:t>
            </a:r>
            <a:r>
              <a:rPr lang="en-US" altLang="zh-CN" dirty="0" smtClean="0">
                <a:cs typeface="+mn-cs"/>
              </a:rPr>
              <a:t>A</a:t>
            </a:r>
            <a:r>
              <a:rPr lang="zh-CN" altLang="en-US" dirty="0" smtClean="0">
                <a:cs typeface="+mn-cs"/>
              </a:rPr>
              <a:t>股账户</a:t>
            </a: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r>
              <a:rPr lang="zh-CN" altLang="en-US" dirty="0" smtClean="0">
                <a:cs typeface="+mn-cs"/>
              </a:rPr>
              <a:t>深市基金账户</a:t>
            </a:r>
            <a:endParaRPr lang="zh-CN" altLang="en-US" dirty="0">
              <a:cs typeface="+mn-cs"/>
            </a:endParaRPr>
          </a:p>
        </p:txBody>
      </p:sp>
      <p:sp>
        <p:nvSpPr>
          <p:cNvPr id="7" name="日期占位符 6"/>
          <p:cNvSpPr>
            <a:spLocks noGrp="1"/>
          </p:cNvSpPr>
          <p:nvPr>
            <p:ph type="dt" sz="quarter" idx="10"/>
          </p:nvPr>
        </p:nvSpPr>
        <p:spPr/>
        <p:txBody>
          <a:bodyPr/>
          <a:lstStyle/>
          <a:p>
            <a:pPr>
              <a:defRPr/>
            </a:pPr>
            <a:fld id="{A52381C8-5286-44C3-83F4-BDB4AE81A2D0}" type="datetime1">
              <a:rPr lang="zh-CN" altLang="en-US"/>
              <a:pPr>
                <a:defRPr/>
              </a:pPr>
              <a:t>2012/4/9</a:t>
            </a:fld>
            <a:endParaRPr lang="zh-CN" altLang="en-US"/>
          </a:p>
        </p:txBody>
      </p:sp>
      <p:sp>
        <p:nvSpPr>
          <p:cNvPr id="8" name="灯片编号占位符 7"/>
          <p:cNvSpPr>
            <a:spLocks noGrp="1"/>
          </p:cNvSpPr>
          <p:nvPr>
            <p:ph type="sldNum" sz="quarter" idx="12"/>
          </p:nvPr>
        </p:nvSpPr>
        <p:spPr/>
        <p:txBody>
          <a:bodyPr/>
          <a:lstStyle/>
          <a:p>
            <a:pPr>
              <a:defRPr/>
            </a:pPr>
            <a:fld id="{CD04A9A7-EA22-418D-B7C2-1BCFC5D9A413}" type="slidenum">
              <a:rPr lang="zh-CN" altLang="en-US"/>
              <a:pPr>
                <a:defRPr/>
              </a:pPr>
              <a:t>16</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linds(horizontal)">
                                      <p:cBhvr>
                                        <p:cTn id="2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认购</a:t>
            </a:r>
            <a:r>
              <a:rPr lang="en-US" altLang="zh-CN" dirty="0" smtClean="0"/>
              <a:t>---</a:t>
            </a:r>
            <a:r>
              <a:rPr lang="zh-CN" altLang="en-US" dirty="0" smtClean="0"/>
              <a:t>现金认购</a:t>
            </a:r>
            <a:endParaRPr lang="zh-CN" altLang="en-US" dirty="0"/>
          </a:p>
        </p:txBody>
      </p:sp>
      <p:sp>
        <p:nvSpPr>
          <p:cNvPr id="3" name="内容占位符 2"/>
          <p:cNvSpPr>
            <a:spLocks noGrp="1"/>
          </p:cNvSpPr>
          <p:nvPr>
            <p:ph idx="1"/>
          </p:nvPr>
        </p:nvSpPr>
        <p:spPr/>
        <p:txBody>
          <a:bodyPr rtlCol="0">
            <a:normAutofit fontScale="92500" lnSpcReduction="10000"/>
          </a:bodyPr>
          <a:lstStyle/>
          <a:p>
            <a:pPr fontAlgn="auto">
              <a:spcAft>
                <a:spcPts val="0"/>
              </a:spcAft>
              <a:defRPr/>
            </a:pPr>
            <a:r>
              <a:rPr lang="zh-CN" altLang="en-US" dirty="0" smtClean="0">
                <a:cs typeface="+mn-cs"/>
              </a:rPr>
              <a:t>网上现金认购</a:t>
            </a:r>
            <a:endParaRPr lang="en-US" altLang="zh-CN" dirty="0" smtClean="0">
              <a:cs typeface="+mn-cs"/>
            </a:endParaRPr>
          </a:p>
          <a:p>
            <a:pPr lvl="1" fontAlgn="auto">
              <a:spcAft>
                <a:spcPts val="0"/>
              </a:spcAft>
              <a:defRPr/>
            </a:pPr>
            <a:r>
              <a:rPr lang="zh-CN" altLang="en-US" dirty="0" smtClean="0">
                <a:cs typeface="+mn-cs"/>
              </a:rPr>
              <a:t>多日连续滚动发行，同</a:t>
            </a:r>
            <a:r>
              <a:rPr lang="en-US" altLang="zh-CN" dirty="0" smtClean="0">
                <a:cs typeface="+mn-cs"/>
              </a:rPr>
              <a:t>LOF</a:t>
            </a:r>
          </a:p>
          <a:p>
            <a:pPr lvl="2" fontAlgn="auto">
              <a:spcAft>
                <a:spcPts val="0"/>
              </a:spcAft>
              <a:defRPr/>
            </a:pPr>
            <a:r>
              <a:rPr lang="en-US" altLang="zh-CN" dirty="0" smtClean="0">
                <a:cs typeface="+mn-cs"/>
              </a:rPr>
              <a:t>N</a:t>
            </a:r>
            <a:r>
              <a:rPr lang="zh-CN" altLang="en-US" dirty="0" smtClean="0">
                <a:cs typeface="+mn-cs"/>
              </a:rPr>
              <a:t>日，提交认购申请，资金清算</a:t>
            </a:r>
          </a:p>
          <a:p>
            <a:pPr lvl="2" fontAlgn="auto">
              <a:spcAft>
                <a:spcPts val="0"/>
              </a:spcAft>
              <a:defRPr/>
            </a:pPr>
            <a:r>
              <a:rPr lang="en-US" altLang="zh-CN" dirty="0" smtClean="0">
                <a:cs typeface="+mn-cs"/>
              </a:rPr>
              <a:t>N+1</a:t>
            </a:r>
            <a:r>
              <a:rPr lang="zh-CN" altLang="en-US" dirty="0" smtClean="0">
                <a:cs typeface="+mn-cs"/>
              </a:rPr>
              <a:t>日，资金交收</a:t>
            </a:r>
          </a:p>
          <a:p>
            <a:pPr lvl="2" fontAlgn="auto">
              <a:spcAft>
                <a:spcPts val="0"/>
              </a:spcAft>
              <a:defRPr/>
            </a:pPr>
            <a:r>
              <a:rPr lang="en-US" altLang="zh-CN" dirty="0" smtClean="0">
                <a:cs typeface="+mn-cs"/>
              </a:rPr>
              <a:t>N+2</a:t>
            </a:r>
            <a:r>
              <a:rPr lang="zh-CN" altLang="en-US" dirty="0" smtClean="0">
                <a:cs typeface="+mn-cs"/>
              </a:rPr>
              <a:t>日，资金不足部分拉单处理</a:t>
            </a:r>
          </a:p>
          <a:p>
            <a:pPr lvl="1" fontAlgn="auto">
              <a:spcAft>
                <a:spcPts val="0"/>
              </a:spcAft>
              <a:buFont typeface="Wingdings" pitchFamily="2" charset="2"/>
              <a:buNone/>
              <a:defRPr/>
            </a:pPr>
            <a:r>
              <a:rPr lang="en-US" altLang="zh-CN" dirty="0" smtClean="0">
                <a:cs typeface="+mn-cs"/>
              </a:rPr>
              <a:t>      …………</a:t>
            </a:r>
          </a:p>
          <a:p>
            <a:pPr lvl="2" fontAlgn="auto">
              <a:spcAft>
                <a:spcPts val="0"/>
              </a:spcAft>
              <a:defRPr/>
            </a:pPr>
            <a:r>
              <a:rPr lang="en-US" altLang="zh-CN" dirty="0" smtClean="0">
                <a:cs typeface="+mn-cs"/>
              </a:rPr>
              <a:t>L+4</a:t>
            </a:r>
            <a:r>
              <a:rPr lang="zh-CN" altLang="en-US" dirty="0" smtClean="0">
                <a:cs typeface="+mn-cs"/>
              </a:rPr>
              <a:t>日，认购资金划基金托管银行</a:t>
            </a:r>
          </a:p>
          <a:p>
            <a:pPr fontAlgn="auto">
              <a:spcAft>
                <a:spcPts val="0"/>
              </a:spcAft>
              <a:defRPr/>
            </a:pPr>
            <a:r>
              <a:rPr lang="zh-CN" altLang="en-US" dirty="0" smtClean="0">
                <a:cs typeface="+mn-cs"/>
              </a:rPr>
              <a:t>网下现金认购</a:t>
            </a:r>
            <a:endParaRPr lang="en-US" altLang="zh-CN" dirty="0" smtClean="0">
              <a:cs typeface="+mn-cs"/>
            </a:endParaRPr>
          </a:p>
          <a:p>
            <a:pPr lvl="1" fontAlgn="auto">
              <a:spcAft>
                <a:spcPts val="0"/>
              </a:spcAft>
              <a:defRPr/>
            </a:pPr>
            <a:r>
              <a:rPr lang="zh-CN" altLang="en-US" dirty="0" smtClean="0">
                <a:cs typeface="+mn-cs"/>
              </a:rPr>
              <a:t>基金管理人负责</a:t>
            </a:r>
            <a:endParaRPr lang="zh-CN" altLang="en-US" dirty="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7A54B64B-4534-41AC-AC6F-F604757B3126}" type="slidenum">
              <a:rPr lang="zh-CN" altLang="en-US"/>
              <a:pPr>
                <a:defRPr/>
              </a:pPr>
              <a:t>17</a:t>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r>
              <a:rPr lang="zh-CN" altLang="en-US" smtClean="0"/>
              <a:t>认购</a:t>
            </a:r>
            <a:r>
              <a:rPr lang="en-US" altLang="zh-CN" smtClean="0"/>
              <a:t>---</a:t>
            </a:r>
            <a:r>
              <a:rPr lang="zh-CN" altLang="en-US" smtClean="0"/>
              <a:t>组合证券认购</a:t>
            </a:r>
          </a:p>
        </p:txBody>
      </p:sp>
      <p:sp>
        <p:nvSpPr>
          <p:cNvPr id="3" name="文本占位符 2"/>
          <p:cNvSpPr>
            <a:spLocks noGrp="1"/>
          </p:cNvSpPr>
          <p:nvPr>
            <p:ph type="body" idx="1"/>
          </p:nvPr>
        </p:nvSpPr>
        <p:spPr>
          <a:xfrm>
            <a:off x="533400" y="1268413"/>
            <a:ext cx="4895850" cy="639762"/>
          </a:xfrm>
        </p:spPr>
        <p:txBody>
          <a:bodyPr rtlCol="0"/>
          <a:lstStyle/>
          <a:p>
            <a:pPr algn="ctr" fontAlgn="auto">
              <a:spcAft>
                <a:spcPts val="0"/>
              </a:spcAft>
              <a:buFont typeface="Arial" pitchFamily="34" charset="0"/>
              <a:buNone/>
              <a:defRPr/>
            </a:pPr>
            <a:r>
              <a:rPr lang="zh-CN" altLang="en-US" b="0" dirty="0" smtClean="0">
                <a:solidFill>
                  <a:schemeClr val="accent5">
                    <a:lumMod val="75000"/>
                  </a:schemeClr>
                </a:solidFill>
                <a:cs typeface="+mn-cs"/>
              </a:rPr>
              <a:t>跨市场</a:t>
            </a:r>
            <a:r>
              <a:rPr lang="en-US" altLang="zh-CN" b="0" dirty="0" smtClean="0">
                <a:solidFill>
                  <a:schemeClr val="accent5">
                    <a:lumMod val="75000"/>
                  </a:schemeClr>
                </a:solidFill>
                <a:cs typeface="+mn-cs"/>
              </a:rPr>
              <a:t>ETF</a:t>
            </a:r>
            <a:endParaRPr lang="zh-CN" altLang="en-US" b="0" dirty="0">
              <a:solidFill>
                <a:schemeClr val="accent5">
                  <a:lumMod val="75000"/>
                </a:schemeClr>
              </a:solidFill>
              <a:cs typeface="+mn-cs"/>
            </a:endParaRPr>
          </a:p>
        </p:txBody>
      </p:sp>
      <p:sp>
        <p:nvSpPr>
          <p:cNvPr id="4" name="内容占位符 3"/>
          <p:cNvSpPr>
            <a:spLocks noGrp="1"/>
          </p:cNvSpPr>
          <p:nvPr>
            <p:ph sz="half" idx="2"/>
          </p:nvPr>
        </p:nvSpPr>
        <p:spPr>
          <a:xfrm>
            <a:off x="533400" y="1916113"/>
            <a:ext cx="5038725" cy="4210050"/>
          </a:xfrm>
        </p:spPr>
        <p:txBody>
          <a:bodyPr rtlCol="0"/>
          <a:lstStyle/>
          <a:p>
            <a:pPr fontAlgn="auto">
              <a:spcAft>
                <a:spcPts val="0"/>
              </a:spcAft>
              <a:defRPr/>
            </a:pPr>
            <a:r>
              <a:rPr lang="zh-CN" altLang="en-US" dirty="0" smtClean="0">
                <a:solidFill>
                  <a:schemeClr val="accent5">
                    <a:lumMod val="75000"/>
                  </a:schemeClr>
                </a:solidFill>
                <a:cs typeface="+mn-cs"/>
              </a:rPr>
              <a:t>平台：</a:t>
            </a:r>
            <a:r>
              <a:rPr lang="en-US" altLang="zh-CN" dirty="0" smtClean="0">
                <a:solidFill>
                  <a:schemeClr val="accent5">
                    <a:lumMod val="75000"/>
                  </a:schemeClr>
                </a:solidFill>
                <a:cs typeface="+mn-cs"/>
              </a:rPr>
              <a:t>FDEP</a:t>
            </a:r>
          </a:p>
          <a:p>
            <a:pPr fontAlgn="auto">
              <a:spcAft>
                <a:spcPts val="0"/>
              </a:spcAft>
              <a:defRPr/>
            </a:pPr>
            <a:r>
              <a:rPr lang="zh-CN" altLang="en-US" dirty="0" smtClean="0">
                <a:solidFill>
                  <a:schemeClr val="accent5">
                    <a:lumMod val="75000"/>
                  </a:schemeClr>
                </a:solidFill>
                <a:cs typeface="+mn-cs"/>
              </a:rPr>
              <a:t>深市组合证券认购</a:t>
            </a:r>
            <a:endParaRPr lang="en-US" altLang="zh-CN" dirty="0" smtClean="0">
              <a:solidFill>
                <a:schemeClr val="accent5">
                  <a:lumMod val="75000"/>
                </a:schemeClr>
              </a:solidFill>
              <a:cs typeface="+mn-cs"/>
            </a:endParaRPr>
          </a:p>
          <a:p>
            <a:pPr lvl="1" fontAlgn="auto">
              <a:spcAft>
                <a:spcPts val="0"/>
              </a:spcAft>
              <a:defRPr/>
            </a:pPr>
            <a:r>
              <a:rPr lang="zh-CN" altLang="en-US" dirty="0" smtClean="0">
                <a:solidFill>
                  <a:schemeClr val="accent5">
                    <a:lumMod val="75000"/>
                  </a:schemeClr>
                </a:solidFill>
                <a:cs typeface="+mn-cs"/>
              </a:rPr>
              <a:t>深市</a:t>
            </a:r>
            <a:r>
              <a:rPr lang="en-US" altLang="zh-CN" dirty="0" smtClean="0">
                <a:solidFill>
                  <a:schemeClr val="accent5">
                    <a:lumMod val="75000"/>
                  </a:schemeClr>
                </a:solidFill>
                <a:cs typeface="+mn-cs"/>
              </a:rPr>
              <a:t>A</a:t>
            </a:r>
            <a:r>
              <a:rPr lang="zh-CN" altLang="en-US" dirty="0" smtClean="0">
                <a:solidFill>
                  <a:schemeClr val="accent5">
                    <a:lumMod val="75000"/>
                  </a:schemeClr>
                </a:solidFill>
                <a:cs typeface="+mn-cs"/>
              </a:rPr>
              <a:t>股账户</a:t>
            </a:r>
            <a:endParaRPr lang="en-US" altLang="zh-CN" dirty="0" smtClean="0">
              <a:solidFill>
                <a:schemeClr val="accent5">
                  <a:lumMod val="75000"/>
                </a:schemeClr>
              </a:solidFill>
              <a:cs typeface="+mn-cs"/>
            </a:endParaRPr>
          </a:p>
          <a:p>
            <a:pPr fontAlgn="auto">
              <a:spcAft>
                <a:spcPts val="0"/>
              </a:spcAft>
              <a:defRPr/>
            </a:pPr>
            <a:r>
              <a:rPr lang="zh-CN" altLang="en-US" dirty="0" smtClean="0">
                <a:solidFill>
                  <a:schemeClr val="accent5">
                    <a:lumMod val="75000"/>
                  </a:schemeClr>
                </a:solidFill>
                <a:cs typeface="+mn-cs"/>
              </a:rPr>
              <a:t>沪市组合证券认购</a:t>
            </a:r>
            <a:endParaRPr lang="en-US" altLang="zh-CN" dirty="0" smtClean="0">
              <a:solidFill>
                <a:schemeClr val="accent5">
                  <a:lumMod val="75000"/>
                </a:schemeClr>
              </a:solidFill>
              <a:cs typeface="+mn-cs"/>
            </a:endParaRPr>
          </a:p>
          <a:p>
            <a:pPr lvl="1" fontAlgn="auto">
              <a:spcAft>
                <a:spcPts val="0"/>
              </a:spcAft>
              <a:defRPr/>
            </a:pPr>
            <a:r>
              <a:rPr lang="zh-CN" altLang="en-US" dirty="0" smtClean="0">
                <a:solidFill>
                  <a:schemeClr val="accent5">
                    <a:lumMod val="75000"/>
                  </a:schemeClr>
                </a:solidFill>
                <a:cs typeface="+mn-cs"/>
              </a:rPr>
              <a:t>沪市</a:t>
            </a:r>
            <a:r>
              <a:rPr lang="en-US" altLang="zh-CN" dirty="0" smtClean="0">
                <a:solidFill>
                  <a:schemeClr val="accent5">
                    <a:lumMod val="75000"/>
                  </a:schemeClr>
                </a:solidFill>
                <a:cs typeface="+mn-cs"/>
              </a:rPr>
              <a:t>A</a:t>
            </a:r>
            <a:r>
              <a:rPr lang="zh-CN" altLang="en-US" dirty="0" smtClean="0">
                <a:solidFill>
                  <a:schemeClr val="accent5">
                    <a:lumMod val="75000"/>
                  </a:schemeClr>
                </a:solidFill>
                <a:cs typeface="+mn-cs"/>
              </a:rPr>
              <a:t>股账户</a:t>
            </a:r>
            <a:endParaRPr lang="en-US" altLang="zh-CN" dirty="0" smtClean="0">
              <a:solidFill>
                <a:schemeClr val="accent5">
                  <a:lumMod val="75000"/>
                </a:schemeClr>
              </a:solidFill>
              <a:cs typeface="+mn-cs"/>
            </a:endParaRPr>
          </a:p>
          <a:p>
            <a:pPr lvl="1" fontAlgn="auto">
              <a:spcAft>
                <a:spcPts val="0"/>
              </a:spcAft>
              <a:defRPr/>
            </a:pPr>
            <a:r>
              <a:rPr lang="zh-CN" altLang="en-US" dirty="0" smtClean="0">
                <a:solidFill>
                  <a:schemeClr val="accent5">
                    <a:lumMod val="75000"/>
                  </a:schemeClr>
                </a:solidFill>
                <a:cs typeface="+mn-cs"/>
              </a:rPr>
              <a:t>深市</a:t>
            </a:r>
            <a:r>
              <a:rPr lang="en-US" altLang="zh-CN" dirty="0" smtClean="0">
                <a:solidFill>
                  <a:schemeClr val="accent5">
                    <a:lumMod val="75000"/>
                  </a:schemeClr>
                </a:solidFill>
                <a:cs typeface="+mn-cs"/>
              </a:rPr>
              <a:t>A</a:t>
            </a:r>
            <a:r>
              <a:rPr lang="zh-CN" altLang="en-US" dirty="0" smtClean="0">
                <a:solidFill>
                  <a:schemeClr val="accent5">
                    <a:lumMod val="75000"/>
                  </a:schemeClr>
                </a:solidFill>
                <a:cs typeface="+mn-cs"/>
              </a:rPr>
              <a:t>股账户</a:t>
            </a:r>
            <a:endParaRPr lang="en-US" altLang="zh-CN" dirty="0" smtClean="0">
              <a:solidFill>
                <a:schemeClr val="accent5">
                  <a:lumMod val="75000"/>
                </a:schemeClr>
              </a:solidFill>
              <a:cs typeface="+mn-cs"/>
            </a:endParaRPr>
          </a:p>
          <a:p>
            <a:pPr lvl="1" fontAlgn="auto">
              <a:spcAft>
                <a:spcPts val="0"/>
              </a:spcAft>
              <a:defRPr/>
            </a:pPr>
            <a:endParaRPr lang="zh-CN" altLang="en-US" dirty="0">
              <a:cs typeface="+mn-cs"/>
            </a:endParaRPr>
          </a:p>
        </p:txBody>
      </p:sp>
      <p:sp>
        <p:nvSpPr>
          <p:cNvPr id="5" name="文本占位符 4"/>
          <p:cNvSpPr>
            <a:spLocks noGrp="1"/>
          </p:cNvSpPr>
          <p:nvPr>
            <p:ph type="body" sz="quarter" idx="3"/>
          </p:nvPr>
        </p:nvSpPr>
        <p:spPr>
          <a:xfrm>
            <a:off x="5715000" y="1268413"/>
            <a:ext cx="2901950" cy="639762"/>
          </a:xfrm>
        </p:spPr>
        <p:txBody>
          <a:bodyPr rtlCol="0"/>
          <a:lstStyle/>
          <a:p>
            <a:pPr algn="ctr" fontAlgn="auto">
              <a:spcAft>
                <a:spcPts val="0"/>
              </a:spcAft>
              <a:buFont typeface="Arial" pitchFamily="34" charset="0"/>
              <a:buNone/>
              <a:defRPr/>
            </a:pPr>
            <a:r>
              <a:rPr lang="zh-CN" altLang="en-US" b="0" dirty="0" smtClean="0">
                <a:latin typeface="+mj-ea"/>
                <a:ea typeface="+mj-ea"/>
                <a:cs typeface="+mn-cs"/>
              </a:rPr>
              <a:t>单市场</a:t>
            </a:r>
            <a:r>
              <a:rPr lang="en-US" altLang="zh-CN" b="0" dirty="0" smtClean="0">
                <a:latin typeface="+mj-ea"/>
                <a:ea typeface="+mj-ea"/>
                <a:cs typeface="+mn-cs"/>
              </a:rPr>
              <a:t>ETF</a:t>
            </a:r>
            <a:endParaRPr lang="zh-CN" altLang="en-US" b="0" dirty="0">
              <a:latin typeface="+mj-ea"/>
              <a:ea typeface="+mj-ea"/>
              <a:cs typeface="+mn-cs"/>
            </a:endParaRPr>
          </a:p>
        </p:txBody>
      </p:sp>
      <p:sp>
        <p:nvSpPr>
          <p:cNvPr id="6" name="内容占位符 5"/>
          <p:cNvSpPr>
            <a:spLocks noGrp="1"/>
          </p:cNvSpPr>
          <p:nvPr>
            <p:ph sz="quarter" idx="4"/>
          </p:nvPr>
        </p:nvSpPr>
        <p:spPr>
          <a:xfrm>
            <a:off x="5643563" y="1916113"/>
            <a:ext cx="2973387" cy="4210050"/>
          </a:xfrm>
        </p:spPr>
        <p:txBody>
          <a:bodyPr rtlCol="0"/>
          <a:lstStyle/>
          <a:p>
            <a:pPr fontAlgn="auto">
              <a:spcAft>
                <a:spcPts val="0"/>
              </a:spcAft>
              <a:defRPr/>
            </a:pPr>
            <a:r>
              <a:rPr lang="zh-CN" altLang="en-US" dirty="0" smtClean="0">
                <a:cs typeface="+mn-cs"/>
              </a:rPr>
              <a:t>基金管理人负责</a:t>
            </a:r>
            <a:endParaRPr lang="en-US" altLang="zh-CN" dirty="0" smtClean="0">
              <a:cs typeface="+mn-cs"/>
            </a:endParaRPr>
          </a:p>
          <a:p>
            <a:pPr fontAlgn="auto">
              <a:spcAft>
                <a:spcPts val="0"/>
              </a:spcAft>
              <a:defRPr/>
            </a:pPr>
            <a:r>
              <a:rPr lang="zh-CN" altLang="en-US" dirty="0" smtClean="0">
                <a:cs typeface="+mn-cs"/>
              </a:rPr>
              <a:t>深市组合证券认购</a:t>
            </a:r>
            <a:endParaRPr lang="en-US" altLang="zh-CN" dirty="0" smtClean="0">
              <a:cs typeface="+mn-cs"/>
            </a:endParaRPr>
          </a:p>
          <a:p>
            <a:pPr lvl="1" fontAlgn="auto">
              <a:spcAft>
                <a:spcPts val="0"/>
              </a:spcAft>
              <a:defRPr/>
            </a:pPr>
            <a:r>
              <a:rPr lang="zh-CN" altLang="en-US" dirty="0" smtClean="0">
                <a:cs typeface="+mn-cs"/>
              </a:rPr>
              <a:t>深市</a:t>
            </a:r>
            <a:r>
              <a:rPr lang="en-US" altLang="zh-CN" dirty="0" smtClean="0">
                <a:cs typeface="+mn-cs"/>
              </a:rPr>
              <a:t>A</a:t>
            </a:r>
            <a:r>
              <a:rPr lang="zh-CN" altLang="en-US" dirty="0" smtClean="0">
                <a:cs typeface="+mn-cs"/>
              </a:rPr>
              <a:t>股账户</a:t>
            </a:r>
            <a:endParaRPr lang="zh-CN" altLang="en-US" dirty="0">
              <a:cs typeface="+mn-cs"/>
            </a:endParaRPr>
          </a:p>
        </p:txBody>
      </p:sp>
      <p:sp>
        <p:nvSpPr>
          <p:cNvPr id="7" name="日期占位符 6"/>
          <p:cNvSpPr>
            <a:spLocks noGrp="1"/>
          </p:cNvSpPr>
          <p:nvPr>
            <p:ph type="dt" sz="quarter" idx="10"/>
          </p:nvPr>
        </p:nvSpPr>
        <p:spPr/>
        <p:txBody>
          <a:bodyPr/>
          <a:lstStyle/>
          <a:p>
            <a:pPr>
              <a:defRPr/>
            </a:pPr>
            <a:fld id="{A52381C8-5286-44C3-83F4-BDB4AE81A2D0}" type="datetime1">
              <a:rPr lang="zh-CN" altLang="en-US"/>
              <a:pPr>
                <a:defRPr/>
              </a:pPr>
              <a:t>2012/4/9</a:t>
            </a:fld>
            <a:endParaRPr lang="zh-CN" altLang="en-US"/>
          </a:p>
        </p:txBody>
      </p:sp>
      <p:sp>
        <p:nvSpPr>
          <p:cNvPr id="8" name="灯片编号占位符 7"/>
          <p:cNvSpPr>
            <a:spLocks noGrp="1"/>
          </p:cNvSpPr>
          <p:nvPr>
            <p:ph type="sldNum" sz="quarter" idx="12"/>
          </p:nvPr>
        </p:nvSpPr>
        <p:spPr/>
        <p:txBody>
          <a:bodyPr/>
          <a:lstStyle/>
          <a:p>
            <a:pPr>
              <a:defRPr/>
            </a:pPr>
            <a:fld id="{5189EE05-C82D-4846-BA22-028AE97595A7}" type="slidenum">
              <a:rPr lang="zh-CN" altLang="en-US"/>
              <a:pPr>
                <a:defRPr/>
              </a:pPr>
              <a:t>18</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blinds(horizontal)">
                                      <p:cBhvr>
                                        <p:cTn id="20" dur="500"/>
                                        <p:tgtEl>
                                          <p:spTgt spid="4">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500"/>
                                        <p:tgtEl>
                                          <p:spTgt spid="4">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blinds(horizontal)">
                                      <p:cBhvr>
                                        <p:cTn id="2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zh-CN" altLang="en-US" smtClean="0"/>
              <a:t>认购</a:t>
            </a:r>
            <a:r>
              <a:rPr lang="en-US" altLang="zh-CN" smtClean="0"/>
              <a:t>---</a:t>
            </a:r>
            <a:r>
              <a:rPr lang="zh-CN" altLang="en-US" smtClean="0"/>
              <a:t>组合证券认购</a:t>
            </a:r>
          </a:p>
        </p:txBody>
      </p:sp>
      <p:sp>
        <p:nvSpPr>
          <p:cNvPr id="3" name="文本占位符 2"/>
          <p:cNvSpPr>
            <a:spLocks noGrp="1"/>
          </p:cNvSpPr>
          <p:nvPr>
            <p:ph type="body" idx="1"/>
          </p:nvPr>
        </p:nvSpPr>
        <p:spPr>
          <a:xfrm>
            <a:off x="533400" y="1268413"/>
            <a:ext cx="4895850" cy="639762"/>
          </a:xfrm>
        </p:spPr>
        <p:txBody>
          <a:bodyPr rtlCol="0"/>
          <a:lstStyle/>
          <a:p>
            <a:pPr algn="ctr" fontAlgn="auto">
              <a:spcAft>
                <a:spcPts val="0"/>
              </a:spcAft>
              <a:buFont typeface="Arial" pitchFamily="34" charset="0"/>
              <a:buNone/>
              <a:defRPr/>
            </a:pPr>
            <a:r>
              <a:rPr lang="zh-CN" altLang="en-US" b="0" dirty="0" smtClean="0">
                <a:solidFill>
                  <a:schemeClr val="accent5">
                    <a:lumMod val="75000"/>
                  </a:schemeClr>
                </a:solidFill>
                <a:cs typeface="+mn-cs"/>
              </a:rPr>
              <a:t>跨市场</a:t>
            </a:r>
            <a:r>
              <a:rPr lang="en-US" altLang="zh-CN" b="0" dirty="0" smtClean="0">
                <a:solidFill>
                  <a:schemeClr val="accent5">
                    <a:lumMod val="75000"/>
                  </a:schemeClr>
                </a:solidFill>
                <a:cs typeface="+mn-cs"/>
              </a:rPr>
              <a:t>ETF</a:t>
            </a:r>
            <a:endParaRPr lang="zh-CN" altLang="en-US" b="0" dirty="0">
              <a:solidFill>
                <a:schemeClr val="accent5">
                  <a:lumMod val="75000"/>
                </a:schemeClr>
              </a:solidFill>
              <a:cs typeface="+mn-cs"/>
            </a:endParaRPr>
          </a:p>
        </p:txBody>
      </p:sp>
      <p:graphicFrame>
        <p:nvGraphicFramePr>
          <p:cNvPr id="9" name="内容占位符 8"/>
          <p:cNvGraphicFramePr>
            <a:graphicFrameLocks noGrp="1"/>
          </p:cNvGraphicFramePr>
          <p:nvPr>
            <p:ph sz="half" idx="2"/>
          </p:nvPr>
        </p:nvGraphicFramePr>
        <p:xfrm>
          <a:off x="533400" y="1916113"/>
          <a:ext cx="5038725" cy="4227512"/>
        </p:xfrm>
        <a:graphic>
          <a:graphicData uri="http://schemas.openxmlformats.org/drawingml/2006/table">
            <a:tbl>
              <a:tblPr firstRow="1" bandRow="1">
                <a:tableStyleId>{3B4B98B0-60AC-42C2-AFA5-B58CD77FA1E5}</a:tableStyleId>
              </a:tblPr>
              <a:tblGrid>
                <a:gridCol w="2519363"/>
                <a:gridCol w="2519363"/>
              </a:tblGrid>
              <a:tr h="684279">
                <a:tc>
                  <a:txBody>
                    <a:bodyPr/>
                    <a:lstStyle/>
                    <a:p>
                      <a:pPr algn="ctr"/>
                      <a:r>
                        <a:rPr lang="zh-CN" altLang="en-US" sz="2400" dirty="0" smtClean="0">
                          <a:solidFill>
                            <a:srgbClr val="C00000"/>
                          </a:solidFill>
                        </a:rPr>
                        <a:t>深市</a:t>
                      </a:r>
                      <a:endParaRPr lang="zh-CN" altLang="en-US" sz="2400" dirty="0">
                        <a:solidFill>
                          <a:srgbClr val="C00000"/>
                        </a:solidFill>
                        <a:latin typeface="+mj-ea"/>
                        <a:ea typeface="+mj-ea"/>
                      </a:endParaRPr>
                    </a:p>
                  </a:txBody>
                  <a:tcPr/>
                </a:tc>
                <a:tc>
                  <a:txBody>
                    <a:bodyPr/>
                    <a:lstStyle/>
                    <a:p>
                      <a:pPr algn="ctr"/>
                      <a:r>
                        <a:rPr lang="zh-CN" altLang="en-US" sz="2400" dirty="0" smtClean="0">
                          <a:solidFill>
                            <a:srgbClr val="C00000"/>
                          </a:solidFill>
                        </a:rPr>
                        <a:t>沪市</a:t>
                      </a:r>
                      <a:endParaRPr lang="zh-CN" altLang="en-US" sz="2400" dirty="0">
                        <a:solidFill>
                          <a:srgbClr val="C00000"/>
                        </a:solidFill>
                        <a:latin typeface="+mj-ea"/>
                        <a:ea typeface="+mj-ea"/>
                      </a:endParaRPr>
                    </a:p>
                  </a:txBody>
                  <a:tcPr/>
                </a:tc>
              </a:tr>
              <a:tr h="1181084">
                <a:tc>
                  <a:txBody>
                    <a:bodyPr/>
                    <a:lstStyle/>
                    <a:p>
                      <a:r>
                        <a:rPr lang="en-US" altLang="zh-CN" sz="2000" dirty="0" smtClean="0">
                          <a:solidFill>
                            <a:srgbClr val="C00000"/>
                          </a:solidFill>
                        </a:rPr>
                        <a:t>L+1</a:t>
                      </a:r>
                      <a:r>
                        <a:rPr lang="zh-CN" altLang="en-US" sz="2000" dirty="0" smtClean="0">
                          <a:solidFill>
                            <a:srgbClr val="C00000"/>
                          </a:solidFill>
                        </a:rPr>
                        <a:t>：</a:t>
                      </a:r>
                      <a:endParaRPr lang="en-US" altLang="zh-CN" sz="2000" dirty="0" smtClean="0">
                        <a:solidFill>
                          <a:srgbClr val="C00000"/>
                        </a:solidFill>
                      </a:endParaRPr>
                    </a:p>
                    <a:p>
                      <a:r>
                        <a:rPr lang="zh-CN" altLang="en-US" sz="2000" dirty="0" smtClean="0">
                          <a:solidFill>
                            <a:srgbClr val="C00000"/>
                          </a:solidFill>
                        </a:rPr>
                        <a:t>投资者账户→认购专户</a:t>
                      </a:r>
                      <a:endParaRPr lang="en-US" altLang="zh-CN" sz="2000" dirty="0" smtClean="0">
                        <a:solidFill>
                          <a:srgbClr val="C00000"/>
                        </a:solidFill>
                        <a:latin typeface="+mj-ea"/>
                        <a:ea typeface="+mj-ea"/>
                      </a:endParaRPr>
                    </a:p>
                  </a:txBody>
                  <a:tcPr/>
                </a:tc>
                <a:tc>
                  <a:txBody>
                    <a:bodyPr/>
                    <a:lstStyle/>
                    <a:p>
                      <a:r>
                        <a:rPr lang="en-US" altLang="zh-CN" sz="2000" dirty="0" smtClean="0">
                          <a:solidFill>
                            <a:srgbClr val="C00000"/>
                          </a:solidFill>
                        </a:rPr>
                        <a:t>L+1</a:t>
                      </a:r>
                      <a:r>
                        <a:rPr lang="zh-CN" altLang="en-US" sz="2000" dirty="0" smtClean="0">
                          <a:solidFill>
                            <a:srgbClr val="C00000"/>
                          </a:solidFill>
                        </a:rPr>
                        <a:t>：</a:t>
                      </a:r>
                      <a:endParaRPr lang="en-US" altLang="zh-CN" sz="2000" dirty="0" smtClean="0">
                        <a:solidFill>
                          <a:srgbClr val="C00000"/>
                        </a:solidFill>
                      </a:endParaRPr>
                    </a:p>
                    <a:p>
                      <a:r>
                        <a:rPr lang="zh-CN" altLang="en-US" sz="2000" dirty="0" smtClean="0">
                          <a:solidFill>
                            <a:srgbClr val="C00000"/>
                          </a:solidFill>
                        </a:rPr>
                        <a:t>投资者账户中冻结</a:t>
                      </a:r>
                      <a:endParaRPr lang="en-US" altLang="zh-CN" sz="2000" dirty="0" smtClean="0">
                        <a:solidFill>
                          <a:srgbClr val="C00000"/>
                        </a:solidFill>
                        <a:latin typeface="+mj-ea"/>
                        <a:ea typeface="+mj-ea"/>
                      </a:endParaRPr>
                    </a:p>
                  </a:txBody>
                  <a:tcPr/>
                </a:tc>
              </a:tr>
              <a:tr h="1181084">
                <a:tc>
                  <a:txBody>
                    <a:bodyPr/>
                    <a:lstStyle/>
                    <a:p>
                      <a:r>
                        <a:rPr lang="en-US" altLang="zh-CN" sz="2000" dirty="0" smtClean="0">
                          <a:solidFill>
                            <a:srgbClr val="C00000"/>
                          </a:solidFill>
                        </a:rPr>
                        <a:t>L+3</a:t>
                      </a:r>
                      <a:r>
                        <a:rPr lang="zh-CN" altLang="en-US" sz="2000" dirty="0" smtClean="0">
                          <a:solidFill>
                            <a:srgbClr val="C00000"/>
                          </a:solidFill>
                        </a:rPr>
                        <a:t>：</a:t>
                      </a:r>
                      <a:endParaRPr lang="en-US" altLang="zh-CN" sz="2000" dirty="0" smtClean="0">
                        <a:solidFill>
                          <a:srgbClr val="C00000"/>
                        </a:solidFill>
                      </a:endParaRPr>
                    </a:p>
                    <a:p>
                      <a:r>
                        <a:rPr lang="zh-CN" altLang="en-US" sz="2000" dirty="0" smtClean="0">
                          <a:solidFill>
                            <a:srgbClr val="C00000"/>
                          </a:solidFill>
                        </a:rPr>
                        <a:t>认购专户→基金账户</a:t>
                      </a:r>
                      <a:endParaRPr lang="zh-CN" altLang="en-US" sz="2000" dirty="0">
                        <a:solidFill>
                          <a:srgbClr val="C00000"/>
                        </a:solidFill>
                        <a:latin typeface="+mj-ea"/>
                        <a:ea typeface="+mj-ea"/>
                      </a:endParaRPr>
                    </a:p>
                  </a:txBody>
                  <a:tcPr/>
                </a:tc>
                <a:tc>
                  <a:txBody>
                    <a:bodyPr/>
                    <a:lstStyle/>
                    <a:p>
                      <a:r>
                        <a:rPr lang="en-US" altLang="zh-CN" sz="2000" dirty="0" smtClean="0">
                          <a:solidFill>
                            <a:srgbClr val="C00000"/>
                          </a:solidFill>
                        </a:rPr>
                        <a:t>L+3</a:t>
                      </a:r>
                      <a:r>
                        <a:rPr lang="zh-CN" altLang="en-US" sz="2000" dirty="0" smtClean="0">
                          <a:solidFill>
                            <a:srgbClr val="C00000"/>
                          </a:solidFill>
                        </a:rPr>
                        <a:t>：</a:t>
                      </a:r>
                      <a:endParaRPr lang="en-US" altLang="zh-CN" sz="2000" dirty="0" smtClean="0">
                        <a:solidFill>
                          <a:srgbClr val="C00000"/>
                        </a:solidFill>
                      </a:endParaRPr>
                    </a:p>
                    <a:p>
                      <a:r>
                        <a:rPr lang="zh-CN" altLang="en-US" sz="2000" dirty="0" smtClean="0">
                          <a:solidFill>
                            <a:srgbClr val="C00000"/>
                          </a:solidFill>
                        </a:rPr>
                        <a:t>投资者账户→基金账户</a:t>
                      </a:r>
                      <a:endParaRPr lang="zh-CN" altLang="en-US" sz="2000" dirty="0">
                        <a:solidFill>
                          <a:srgbClr val="C00000"/>
                        </a:solidFill>
                        <a:latin typeface="+mj-ea"/>
                        <a:ea typeface="+mj-ea"/>
                      </a:endParaRPr>
                    </a:p>
                  </a:txBody>
                  <a:tcPr/>
                </a:tc>
              </a:tr>
              <a:tr h="1181084">
                <a:tc>
                  <a:txBody>
                    <a:bodyPr/>
                    <a:lstStyle/>
                    <a:p>
                      <a:r>
                        <a:rPr lang="en-US" altLang="zh-CN" sz="2000" dirty="0" smtClean="0">
                          <a:solidFill>
                            <a:srgbClr val="C00000"/>
                          </a:solidFill>
                        </a:rPr>
                        <a:t>L+1</a:t>
                      </a:r>
                      <a:r>
                        <a:rPr lang="zh-CN" altLang="en-US" sz="2000" dirty="0" smtClean="0">
                          <a:solidFill>
                            <a:srgbClr val="C00000"/>
                          </a:solidFill>
                        </a:rPr>
                        <a:t>～</a:t>
                      </a:r>
                      <a:r>
                        <a:rPr lang="en-US" altLang="zh-CN" sz="2000" dirty="0" smtClean="0">
                          <a:solidFill>
                            <a:srgbClr val="C00000"/>
                          </a:solidFill>
                        </a:rPr>
                        <a:t>L+3</a:t>
                      </a:r>
                      <a:r>
                        <a:rPr lang="zh-CN" altLang="en-US" sz="2000" dirty="0" smtClean="0">
                          <a:solidFill>
                            <a:srgbClr val="C00000"/>
                          </a:solidFill>
                        </a:rPr>
                        <a:t>：</a:t>
                      </a:r>
                      <a:endParaRPr lang="en-US" altLang="zh-CN" sz="2000" dirty="0" smtClean="0">
                        <a:solidFill>
                          <a:srgbClr val="C00000"/>
                        </a:solidFill>
                      </a:endParaRPr>
                    </a:p>
                    <a:p>
                      <a:r>
                        <a:rPr lang="zh-CN" altLang="en-US" sz="2000" dirty="0" smtClean="0">
                          <a:solidFill>
                            <a:srgbClr val="C00000"/>
                          </a:solidFill>
                        </a:rPr>
                        <a:t>权益归基金资产</a:t>
                      </a:r>
                      <a:endParaRPr lang="zh-CN" altLang="en-US" sz="2000" dirty="0">
                        <a:solidFill>
                          <a:srgbClr val="C00000"/>
                        </a:solidFill>
                        <a:latin typeface="+mj-ea"/>
                        <a:ea typeface="+mj-ea"/>
                      </a:endParaRPr>
                    </a:p>
                  </a:txBody>
                  <a:tcPr/>
                </a:tc>
                <a:tc>
                  <a:txBody>
                    <a:bodyPr/>
                    <a:lstStyle/>
                    <a:p>
                      <a:r>
                        <a:rPr lang="en-US" altLang="zh-CN" sz="2000" dirty="0" smtClean="0">
                          <a:solidFill>
                            <a:srgbClr val="C00000"/>
                          </a:solidFill>
                        </a:rPr>
                        <a:t>L+1</a:t>
                      </a:r>
                      <a:r>
                        <a:rPr lang="zh-CN" altLang="en-US" sz="2000" dirty="0" smtClean="0">
                          <a:solidFill>
                            <a:srgbClr val="C00000"/>
                          </a:solidFill>
                        </a:rPr>
                        <a:t>～</a:t>
                      </a:r>
                      <a:r>
                        <a:rPr lang="en-US" altLang="zh-CN" sz="2000" dirty="0" smtClean="0">
                          <a:solidFill>
                            <a:srgbClr val="C00000"/>
                          </a:solidFill>
                        </a:rPr>
                        <a:t>L+3</a:t>
                      </a:r>
                      <a:r>
                        <a:rPr lang="zh-CN" altLang="en-US" sz="2000" dirty="0" smtClean="0">
                          <a:solidFill>
                            <a:srgbClr val="C00000"/>
                          </a:solidFill>
                        </a:rPr>
                        <a:t>：</a:t>
                      </a:r>
                      <a:endParaRPr lang="en-US" altLang="zh-CN" sz="2000" dirty="0" smtClean="0">
                        <a:solidFill>
                          <a:srgbClr val="C00000"/>
                        </a:solidFill>
                      </a:endParaRPr>
                    </a:p>
                    <a:p>
                      <a:r>
                        <a:rPr lang="zh-CN" altLang="en-US" sz="2000" dirty="0" smtClean="0">
                          <a:solidFill>
                            <a:srgbClr val="C00000"/>
                          </a:solidFill>
                        </a:rPr>
                        <a:t>权益归投资者</a:t>
                      </a:r>
                      <a:endParaRPr lang="zh-CN" altLang="en-US" sz="2000" dirty="0">
                        <a:solidFill>
                          <a:srgbClr val="C00000"/>
                        </a:solidFill>
                        <a:latin typeface="+mj-ea"/>
                        <a:ea typeface="+mj-ea"/>
                      </a:endParaRPr>
                    </a:p>
                  </a:txBody>
                  <a:tcPr/>
                </a:tc>
              </a:tr>
            </a:tbl>
          </a:graphicData>
        </a:graphic>
      </p:graphicFrame>
      <p:sp>
        <p:nvSpPr>
          <p:cNvPr id="5" name="文本占位符 4"/>
          <p:cNvSpPr>
            <a:spLocks noGrp="1"/>
          </p:cNvSpPr>
          <p:nvPr>
            <p:ph type="body" sz="quarter" idx="3"/>
          </p:nvPr>
        </p:nvSpPr>
        <p:spPr>
          <a:xfrm>
            <a:off x="5715000" y="1268413"/>
            <a:ext cx="2901950" cy="639762"/>
          </a:xfrm>
        </p:spPr>
        <p:txBody>
          <a:bodyPr rtlCol="0"/>
          <a:lstStyle/>
          <a:p>
            <a:pPr algn="ctr" fontAlgn="auto">
              <a:spcAft>
                <a:spcPts val="0"/>
              </a:spcAft>
              <a:buFont typeface="Arial" pitchFamily="34" charset="0"/>
              <a:buNone/>
              <a:defRPr/>
            </a:pPr>
            <a:r>
              <a:rPr lang="zh-CN" altLang="en-US" b="0" dirty="0" smtClean="0">
                <a:latin typeface="+mj-ea"/>
                <a:ea typeface="+mj-ea"/>
                <a:cs typeface="+mn-cs"/>
              </a:rPr>
              <a:t>单市场</a:t>
            </a:r>
            <a:r>
              <a:rPr lang="en-US" altLang="zh-CN" b="0" dirty="0" smtClean="0">
                <a:latin typeface="+mj-ea"/>
                <a:ea typeface="+mj-ea"/>
                <a:cs typeface="+mn-cs"/>
              </a:rPr>
              <a:t>ETF</a:t>
            </a:r>
            <a:endParaRPr lang="zh-CN" altLang="en-US" b="0" dirty="0">
              <a:latin typeface="+mj-ea"/>
              <a:ea typeface="+mj-ea"/>
              <a:cs typeface="+mn-cs"/>
            </a:endParaRPr>
          </a:p>
        </p:txBody>
      </p:sp>
      <p:graphicFrame>
        <p:nvGraphicFramePr>
          <p:cNvPr id="10" name="内容占位符 9"/>
          <p:cNvGraphicFramePr>
            <a:graphicFrameLocks noGrp="1"/>
          </p:cNvGraphicFramePr>
          <p:nvPr>
            <p:ph sz="quarter" idx="4"/>
          </p:nvPr>
        </p:nvGraphicFramePr>
        <p:xfrm>
          <a:off x="5857875" y="1916113"/>
          <a:ext cx="2759075" cy="4127500"/>
        </p:xfrm>
        <a:graphic>
          <a:graphicData uri="http://schemas.openxmlformats.org/drawingml/2006/table">
            <a:tbl>
              <a:tblPr firstRow="1" bandRow="1">
                <a:tableStyleId>{3B4B98B0-60AC-42C2-AFA5-B58CD77FA1E5}</a:tableStyleId>
              </a:tblPr>
              <a:tblGrid>
                <a:gridCol w="2759066"/>
              </a:tblGrid>
              <a:tr h="655631">
                <a:tc>
                  <a:txBody>
                    <a:bodyPr/>
                    <a:lstStyle/>
                    <a:p>
                      <a:pPr algn="ctr"/>
                      <a:r>
                        <a:rPr lang="zh-CN" altLang="en-US" sz="2400" dirty="0" smtClean="0"/>
                        <a:t>深市</a:t>
                      </a:r>
                      <a:endParaRPr lang="zh-CN" altLang="en-US" sz="2400" dirty="0">
                        <a:solidFill>
                          <a:schemeClr val="tx1"/>
                        </a:solidFill>
                        <a:latin typeface="+mj-ea"/>
                        <a:ea typeface="+mj-ea"/>
                      </a:endParaRPr>
                    </a:p>
                  </a:txBody>
                  <a:tcPr/>
                </a:tc>
              </a:tr>
              <a:tr h="1157538">
                <a:tc>
                  <a:txBody>
                    <a:bodyPr/>
                    <a:lstStyle/>
                    <a:p>
                      <a:r>
                        <a:rPr lang="en-US" altLang="zh-CN" sz="2000" dirty="0" smtClean="0"/>
                        <a:t>L+2</a:t>
                      </a:r>
                      <a:r>
                        <a:rPr lang="zh-CN" altLang="en-US" sz="2000" dirty="0" smtClean="0"/>
                        <a:t>：</a:t>
                      </a:r>
                      <a:endParaRPr lang="en-US" altLang="zh-CN" sz="2000" dirty="0" smtClean="0"/>
                    </a:p>
                    <a:p>
                      <a:r>
                        <a:rPr lang="zh-CN" altLang="en-US" sz="2000" dirty="0" smtClean="0"/>
                        <a:t>投资者账户→认购专户</a:t>
                      </a:r>
                      <a:endParaRPr lang="en-US" altLang="zh-CN" sz="2000" dirty="0" smtClean="0">
                        <a:solidFill>
                          <a:schemeClr val="tx1"/>
                        </a:solidFill>
                        <a:latin typeface="+mj-ea"/>
                        <a:ea typeface="+mj-ea"/>
                      </a:endParaRPr>
                    </a:p>
                  </a:txBody>
                  <a:tcPr/>
                </a:tc>
              </a:tr>
              <a:tr h="1157538">
                <a:tc>
                  <a:txBody>
                    <a:bodyPr/>
                    <a:lstStyle/>
                    <a:p>
                      <a:r>
                        <a:rPr lang="en-US" altLang="zh-CN" sz="2000" dirty="0" smtClean="0"/>
                        <a:t>L+4</a:t>
                      </a:r>
                      <a:r>
                        <a:rPr lang="zh-CN" altLang="en-US" sz="2000" dirty="0" smtClean="0"/>
                        <a:t>：</a:t>
                      </a:r>
                      <a:endParaRPr lang="en-US" altLang="zh-CN" sz="2000" dirty="0" smtClean="0"/>
                    </a:p>
                    <a:p>
                      <a:r>
                        <a:rPr lang="zh-CN" altLang="en-US" sz="2000" dirty="0" smtClean="0"/>
                        <a:t>认购专户→基金账户</a:t>
                      </a:r>
                      <a:endParaRPr lang="zh-CN" altLang="en-US" sz="2000" dirty="0">
                        <a:solidFill>
                          <a:schemeClr val="tx1"/>
                        </a:solidFill>
                        <a:latin typeface="+mj-ea"/>
                        <a:ea typeface="+mj-ea"/>
                      </a:endParaRPr>
                    </a:p>
                  </a:txBody>
                  <a:tcPr/>
                </a:tc>
              </a:tr>
              <a:tr h="1157538">
                <a:tc>
                  <a:txBody>
                    <a:bodyPr/>
                    <a:lstStyle/>
                    <a:p>
                      <a:r>
                        <a:rPr lang="en-US" altLang="zh-CN" sz="2000" dirty="0" smtClean="0"/>
                        <a:t>L+2</a:t>
                      </a:r>
                      <a:r>
                        <a:rPr lang="zh-CN" altLang="en-US" sz="2000" dirty="0" smtClean="0"/>
                        <a:t>～</a:t>
                      </a:r>
                      <a:r>
                        <a:rPr lang="en-US" altLang="zh-CN" sz="2000" dirty="0" smtClean="0"/>
                        <a:t>L+4</a:t>
                      </a:r>
                      <a:r>
                        <a:rPr lang="zh-CN" altLang="en-US" sz="2000" dirty="0" smtClean="0"/>
                        <a:t>：</a:t>
                      </a:r>
                      <a:endParaRPr lang="en-US" altLang="zh-CN" sz="2000" dirty="0" smtClean="0"/>
                    </a:p>
                    <a:p>
                      <a:r>
                        <a:rPr lang="zh-CN" altLang="en-US" sz="2000" dirty="0" smtClean="0"/>
                        <a:t>权益归基金资产</a:t>
                      </a:r>
                      <a:endParaRPr lang="zh-CN" altLang="en-US" sz="2000" dirty="0">
                        <a:solidFill>
                          <a:schemeClr val="tx1"/>
                        </a:solidFill>
                        <a:latin typeface="+mj-ea"/>
                        <a:ea typeface="+mj-ea"/>
                      </a:endParaRPr>
                    </a:p>
                  </a:txBody>
                  <a:tcPr/>
                </a:tc>
              </a:tr>
            </a:tbl>
          </a:graphicData>
        </a:graphic>
      </p:graphicFrame>
      <p:sp>
        <p:nvSpPr>
          <p:cNvPr id="7" name="日期占位符 6"/>
          <p:cNvSpPr>
            <a:spLocks noGrp="1"/>
          </p:cNvSpPr>
          <p:nvPr>
            <p:ph type="dt" sz="quarter" idx="10"/>
          </p:nvPr>
        </p:nvSpPr>
        <p:spPr/>
        <p:txBody>
          <a:bodyPr/>
          <a:lstStyle/>
          <a:p>
            <a:pPr>
              <a:defRPr/>
            </a:pPr>
            <a:fld id="{A52381C8-5286-44C3-83F4-BDB4AE81A2D0}" type="datetime1">
              <a:rPr lang="zh-CN" altLang="en-US"/>
              <a:pPr>
                <a:defRPr/>
              </a:pPr>
              <a:t>2012/4/9</a:t>
            </a:fld>
            <a:endParaRPr lang="zh-CN" altLang="en-US"/>
          </a:p>
        </p:txBody>
      </p:sp>
      <p:sp>
        <p:nvSpPr>
          <p:cNvPr id="8" name="灯片编号占位符 7"/>
          <p:cNvSpPr>
            <a:spLocks noGrp="1"/>
          </p:cNvSpPr>
          <p:nvPr>
            <p:ph type="sldNum" sz="quarter" idx="12"/>
          </p:nvPr>
        </p:nvSpPr>
        <p:spPr/>
        <p:txBody>
          <a:bodyPr/>
          <a:lstStyle/>
          <a:p>
            <a:pPr>
              <a:defRPr/>
            </a:pPr>
            <a:fld id="{5333DB5A-9C09-4330-8CFE-6CDCC4341FD7}" type="slidenum">
              <a:rPr lang="zh-CN" altLang="en-US"/>
              <a:pPr>
                <a:defRPr/>
              </a:pPr>
              <a:t>19</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rtlCol="0"/>
          <a:lstStyle/>
          <a:p>
            <a:pPr fontAlgn="auto">
              <a:spcAft>
                <a:spcPts val="0"/>
              </a:spcAft>
              <a:defRPr/>
            </a:pPr>
            <a:r>
              <a:rPr lang="zh-CN" altLang="en-US" dirty="0" smtClean="0"/>
              <a:t>目  录</a:t>
            </a:r>
            <a:endParaRPr lang="en-US" altLang="zh-CN" dirty="0"/>
          </a:p>
        </p:txBody>
      </p:sp>
      <p:grpSp>
        <p:nvGrpSpPr>
          <p:cNvPr id="12290" name="Group 36"/>
          <p:cNvGrpSpPr>
            <a:grpSpLocks/>
          </p:cNvGrpSpPr>
          <p:nvPr/>
        </p:nvGrpSpPr>
        <p:grpSpPr bwMode="auto">
          <a:xfrm>
            <a:off x="1981200" y="2176463"/>
            <a:ext cx="5410200" cy="665162"/>
            <a:chOff x="1248" y="1371"/>
            <a:chExt cx="3408" cy="419"/>
          </a:xfrm>
        </p:grpSpPr>
        <p:grpSp>
          <p:nvGrpSpPr>
            <p:cNvPr id="12317" name="Group 8"/>
            <p:cNvGrpSpPr>
              <a:grpSpLocks/>
            </p:cNvGrpSpPr>
            <p:nvPr/>
          </p:nvGrpSpPr>
          <p:grpSpPr bwMode="auto">
            <a:xfrm>
              <a:off x="1248" y="1371"/>
              <a:ext cx="480" cy="419"/>
              <a:chOff x="1110" y="2656"/>
              <a:chExt cx="1549" cy="1351"/>
            </a:xfrm>
          </p:grpSpPr>
          <p:sp>
            <p:nvSpPr>
              <p:cNvPr id="12321" name="AutoShape 9"/>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ea typeface="华文细黑"/>
                </a:endParaRPr>
              </a:p>
            </p:txBody>
          </p:sp>
          <p:sp>
            <p:nvSpPr>
              <p:cNvPr id="12322" name="AutoShape 10"/>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华文细黑"/>
                </a:endParaRPr>
              </a:p>
            </p:txBody>
          </p:sp>
          <p:sp>
            <p:nvSpPr>
              <p:cNvPr id="61451" name="AutoShape 11"/>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bg1"/>
                </a:solidFill>
                <a:miter lim="800000"/>
                <a:headEnd/>
                <a:tailEnd/>
              </a:ln>
              <a:effectLst/>
            </p:spPr>
            <p:txBody>
              <a:bodyPr wrap="none" anchor="ctr"/>
              <a:lstStyle/>
              <a:p>
                <a:pPr fontAlgn="auto">
                  <a:spcBef>
                    <a:spcPts val="0"/>
                  </a:spcBef>
                  <a:spcAft>
                    <a:spcPts val="0"/>
                  </a:spcAft>
                  <a:defRPr/>
                </a:pPr>
                <a:endParaRPr lang="zh-CN" altLang="en-US">
                  <a:latin typeface="+mn-lt"/>
                  <a:ea typeface="+mn-ea"/>
                  <a:cs typeface="+mn-cs"/>
                </a:endParaRPr>
              </a:p>
            </p:txBody>
          </p:sp>
        </p:grpSp>
        <p:sp>
          <p:nvSpPr>
            <p:cNvPr id="12318" name="Line 16"/>
            <p:cNvSpPr>
              <a:spLocks noChangeShapeType="1"/>
            </p:cNvSpPr>
            <p:nvPr/>
          </p:nvSpPr>
          <p:spPr bwMode="auto">
            <a:xfrm>
              <a:off x="1632" y="1755"/>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61457" name="Text Box 17"/>
            <p:cNvSpPr txBox="1">
              <a:spLocks noChangeArrowheads="1"/>
            </p:cNvSpPr>
            <p:nvPr/>
          </p:nvSpPr>
          <p:spPr bwMode="auto">
            <a:xfrm>
              <a:off x="2256" y="1419"/>
              <a:ext cx="1601" cy="291"/>
            </a:xfrm>
            <a:prstGeom prst="rect">
              <a:avLst/>
            </a:prstGeom>
            <a:noFill/>
            <a:ln w="9525" algn="ctr">
              <a:noFill/>
              <a:miter lim="800000"/>
              <a:headEnd/>
              <a:tailEnd/>
            </a:ln>
            <a:effectLst/>
          </p:spPr>
          <p:txBody>
            <a:bodyPr wrap="none">
              <a:spAutoFit/>
            </a:bodyPr>
            <a:lstStyle/>
            <a:p>
              <a:pPr eaLnBrk="0" fontAlgn="auto" hangingPunct="0">
                <a:spcBef>
                  <a:spcPts val="0"/>
                </a:spcBef>
                <a:spcAft>
                  <a:spcPts val="0"/>
                </a:spcAft>
                <a:defRPr/>
              </a:pPr>
              <a:r>
                <a:rPr lang="en-US" altLang="zh-CN" sz="2400" dirty="0">
                  <a:latin typeface="+mj-ea"/>
                  <a:ea typeface="+mj-ea"/>
                  <a:cs typeface="+mn-cs"/>
                </a:rPr>
                <a:t>ETF</a:t>
              </a:r>
              <a:r>
                <a:rPr lang="zh-CN" altLang="en-US" sz="2400" dirty="0">
                  <a:latin typeface="+mj-ea"/>
                  <a:ea typeface="+mj-ea"/>
                  <a:cs typeface="+mn-cs"/>
                </a:rPr>
                <a:t>规则修订说明</a:t>
              </a:r>
              <a:endParaRPr lang="en-US" altLang="zh-CN" sz="2400" dirty="0">
                <a:latin typeface="+mj-ea"/>
                <a:ea typeface="+mj-ea"/>
                <a:cs typeface="+mn-cs"/>
              </a:endParaRPr>
            </a:p>
          </p:txBody>
        </p:sp>
        <p:sp>
          <p:nvSpPr>
            <p:cNvPr id="12320" name="Text Box 18"/>
            <p:cNvSpPr txBox="1">
              <a:spLocks noChangeArrowheads="1"/>
            </p:cNvSpPr>
            <p:nvPr/>
          </p:nvSpPr>
          <p:spPr bwMode="gray">
            <a:xfrm>
              <a:off x="1372" y="1433"/>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1</a:t>
              </a:r>
            </a:p>
          </p:txBody>
        </p:sp>
      </p:grpSp>
      <p:grpSp>
        <p:nvGrpSpPr>
          <p:cNvPr id="12291" name="Group 37"/>
          <p:cNvGrpSpPr>
            <a:grpSpLocks/>
          </p:cNvGrpSpPr>
          <p:nvPr/>
        </p:nvGrpSpPr>
        <p:grpSpPr bwMode="auto">
          <a:xfrm>
            <a:off x="1981200" y="3090863"/>
            <a:ext cx="5410200" cy="665162"/>
            <a:chOff x="1248" y="1947"/>
            <a:chExt cx="3408" cy="419"/>
          </a:xfrm>
        </p:grpSpPr>
        <p:grpSp>
          <p:nvGrpSpPr>
            <p:cNvPr id="12310" name="Group 12"/>
            <p:cNvGrpSpPr>
              <a:grpSpLocks/>
            </p:cNvGrpSpPr>
            <p:nvPr/>
          </p:nvGrpSpPr>
          <p:grpSpPr bwMode="auto">
            <a:xfrm>
              <a:off x="1248" y="1947"/>
              <a:ext cx="480" cy="419"/>
              <a:chOff x="3174" y="2656"/>
              <a:chExt cx="1549" cy="1351"/>
            </a:xfrm>
          </p:grpSpPr>
          <p:sp>
            <p:nvSpPr>
              <p:cNvPr id="12314"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ea typeface="华文细黑"/>
                </a:endParaRPr>
              </a:p>
            </p:txBody>
          </p:sp>
          <p:sp>
            <p:nvSpPr>
              <p:cNvPr id="12315"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华文细黑"/>
                </a:endParaRPr>
              </a:p>
            </p:txBody>
          </p:sp>
          <p:sp>
            <p:nvSpPr>
              <p:cNvPr id="61455" name="AutoShape 15"/>
              <p:cNvSpPr>
                <a:spLocks noChangeArrowheads="1"/>
              </p:cNvSpPr>
              <p:nvPr/>
            </p:nvSpPr>
            <p:spPr bwMode="gray">
              <a:xfrm>
                <a:off x="3264" y="2737"/>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bg1"/>
                </a:solidFill>
                <a:miter lim="800000"/>
                <a:headEnd/>
                <a:tailEnd/>
              </a:ln>
              <a:effectLst/>
            </p:spPr>
            <p:txBody>
              <a:bodyPr wrap="none" anchor="ctr"/>
              <a:lstStyle/>
              <a:p>
                <a:pPr fontAlgn="auto">
                  <a:spcBef>
                    <a:spcPts val="0"/>
                  </a:spcBef>
                  <a:spcAft>
                    <a:spcPts val="0"/>
                  </a:spcAft>
                  <a:defRPr/>
                </a:pPr>
                <a:endParaRPr lang="zh-CN" altLang="en-US">
                  <a:latin typeface="+mn-lt"/>
                  <a:ea typeface="+mn-ea"/>
                  <a:cs typeface="+mn-cs"/>
                </a:endParaRPr>
              </a:p>
            </p:txBody>
          </p:sp>
        </p:grpSp>
        <p:sp>
          <p:nvSpPr>
            <p:cNvPr id="12311" name="Line 19"/>
            <p:cNvSpPr>
              <a:spLocks noChangeShapeType="1"/>
            </p:cNvSpPr>
            <p:nvPr/>
          </p:nvSpPr>
          <p:spPr bwMode="auto">
            <a:xfrm>
              <a:off x="1632" y="2331"/>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61460" name="Text Box 20"/>
            <p:cNvSpPr txBox="1">
              <a:spLocks noChangeArrowheads="1"/>
            </p:cNvSpPr>
            <p:nvPr/>
          </p:nvSpPr>
          <p:spPr bwMode="auto">
            <a:xfrm>
              <a:off x="2256" y="1995"/>
              <a:ext cx="826" cy="291"/>
            </a:xfrm>
            <a:prstGeom prst="rect">
              <a:avLst/>
            </a:prstGeom>
            <a:noFill/>
            <a:ln w="9525" algn="ctr">
              <a:noFill/>
              <a:miter lim="800000"/>
              <a:headEnd/>
              <a:tailEnd/>
            </a:ln>
            <a:effectLst/>
          </p:spPr>
          <p:txBody>
            <a:bodyPr wrap="none">
              <a:spAutoFit/>
            </a:bodyPr>
            <a:lstStyle/>
            <a:p>
              <a:pPr eaLnBrk="0" fontAlgn="auto" hangingPunct="0">
                <a:spcBef>
                  <a:spcPts val="0"/>
                </a:spcBef>
                <a:spcAft>
                  <a:spcPts val="0"/>
                </a:spcAft>
                <a:defRPr/>
              </a:pPr>
              <a:r>
                <a:rPr lang="en-US" altLang="zh-CN" sz="2400" dirty="0">
                  <a:latin typeface="+mj-ea"/>
                  <a:ea typeface="+mj-ea"/>
                  <a:cs typeface="+mn-cs"/>
                </a:rPr>
                <a:t>ETF</a:t>
              </a:r>
              <a:r>
                <a:rPr lang="zh-CN" altLang="en-US" sz="2400" dirty="0">
                  <a:latin typeface="+mj-ea"/>
                  <a:ea typeface="+mj-ea"/>
                  <a:cs typeface="+mn-cs"/>
                </a:rPr>
                <a:t>概况</a:t>
              </a:r>
              <a:endParaRPr lang="en-US" altLang="zh-CN" sz="2400" dirty="0">
                <a:latin typeface="+mj-ea"/>
                <a:ea typeface="+mj-ea"/>
                <a:cs typeface="+mn-cs"/>
              </a:endParaRPr>
            </a:p>
          </p:txBody>
        </p:sp>
        <p:sp>
          <p:nvSpPr>
            <p:cNvPr id="12313" name="Text Box 21"/>
            <p:cNvSpPr txBox="1">
              <a:spLocks noChangeArrowheads="1"/>
            </p:cNvSpPr>
            <p:nvPr/>
          </p:nvSpPr>
          <p:spPr bwMode="gray">
            <a:xfrm>
              <a:off x="1372" y="2009"/>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2</a:t>
              </a:r>
            </a:p>
          </p:txBody>
        </p:sp>
      </p:grpSp>
      <p:grpSp>
        <p:nvGrpSpPr>
          <p:cNvPr id="12292" name="Group 38"/>
          <p:cNvGrpSpPr>
            <a:grpSpLocks/>
          </p:cNvGrpSpPr>
          <p:nvPr/>
        </p:nvGrpSpPr>
        <p:grpSpPr bwMode="auto">
          <a:xfrm>
            <a:off x="1981200" y="3983038"/>
            <a:ext cx="5410200" cy="665162"/>
            <a:chOff x="1248" y="2509"/>
            <a:chExt cx="3408" cy="419"/>
          </a:xfrm>
        </p:grpSpPr>
        <p:grpSp>
          <p:nvGrpSpPr>
            <p:cNvPr id="12303" name="Group 22"/>
            <p:cNvGrpSpPr>
              <a:grpSpLocks/>
            </p:cNvGrpSpPr>
            <p:nvPr/>
          </p:nvGrpSpPr>
          <p:grpSpPr bwMode="auto">
            <a:xfrm>
              <a:off x="1248" y="2509"/>
              <a:ext cx="480" cy="419"/>
              <a:chOff x="1110" y="2656"/>
              <a:chExt cx="1549" cy="1351"/>
            </a:xfrm>
          </p:grpSpPr>
          <p:sp>
            <p:nvSpPr>
              <p:cNvPr id="12307" name="AutoShape 23"/>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ea typeface="华文细黑"/>
                </a:endParaRPr>
              </a:p>
            </p:txBody>
          </p:sp>
          <p:sp>
            <p:nvSpPr>
              <p:cNvPr id="12308" name="AutoShape 24"/>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华文细黑"/>
                </a:endParaRPr>
              </a:p>
            </p:txBody>
          </p:sp>
          <p:sp>
            <p:nvSpPr>
              <p:cNvPr id="61465" name="AutoShape 25"/>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bg1"/>
                </a:solidFill>
                <a:miter lim="800000"/>
                <a:headEnd/>
                <a:tailEnd/>
              </a:ln>
              <a:effectLst/>
            </p:spPr>
            <p:txBody>
              <a:bodyPr wrap="none" anchor="ctr"/>
              <a:lstStyle/>
              <a:p>
                <a:pPr fontAlgn="auto">
                  <a:spcBef>
                    <a:spcPts val="0"/>
                  </a:spcBef>
                  <a:spcAft>
                    <a:spcPts val="0"/>
                  </a:spcAft>
                  <a:defRPr/>
                </a:pPr>
                <a:endParaRPr lang="zh-CN" altLang="en-US">
                  <a:latin typeface="+mn-lt"/>
                  <a:ea typeface="+mn-ea"/>
                  <a:cs typeface="+mn-cs"/>
                </a:endParaRPr>
              </a:p>
            </p:txBody>
          </p:sp>
        </p:grpSp>
        <p:sp>
          <p:nvSpPr>
            <p:cNvPr id="12304" name="Line 30"/>
            <p:cNvSpPr>
              <a:spLocks noChangeShapeType="1"/>
            </p:cNvSpPr>
            <p:nvPr/>
          </p:nvSpPr>
          <p:spPr bwMode="auto">
            <a:xfrm>
              <a:off x="1632" y="2893"/>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61471" name="Text Box 31"/>
            <p:cNvSpPr txBox="1">
              <a:spLocks noChangeArrowheads="1"/>
            </p:cNvSpPr>
            <p:nvPr/>
          </p:nvSpPr>
          <p:spPr bwMode="auto">
            <a:xfrm>
              <a:off x="2256" y="2557"/>
              <a:ext cx="2227" cy="291"/>
            </a:xfrm>
            <a:prstGeom prst="rect">
              <a:avLst/>
            </a:prstGeom>
            <a:noFill/>
            <a:ln w="9525" algn="ctr">
              <a:noFill/>
              <a:miter lim="800000"/>
              <a:headEnd/>
              <a:tailEnd/>
            </a:ln>
            <a:effectLst/>
          </p:spPr>
          <p:txBody>
            <a:bodyPr wrap="none">
              <a:spAutoFit/>
            </a:bodyPr>
            <a:lstStyle/>
            <a:p>
              <a:pPr eaLnBrk="0" fontAlgn="auto" hangingPunct="0">
                <a:spcBef>
                  <a:spcPts val="0"/>
                </a:spcBef>
                <a:spcAft>
                  <a:spcPts val="0"/>
                </a:spcAft>
                <a:defRPr/>
              </a:pPr>
              <a:r>
                <a:rPr lang="zh-CN" altLang="en-US" sz="2400" dirty="0">
                  <a:latin typeface="+mj-ea"/>
                  <a:ea typeface="+mj-ea"/>
                  <a:cs typeface="+mn-cs"/>
                </a:rPr>
                <a:t>跨市场</a:t>
              </a:r>
              <a:r>
                <a:rPr lang="en-US" altLang="zh-CN" sz="2400" dirty="0">
                  <a:latin typeface="+mj-ea"/>
                  <a:ea typeface="+mj-ea"/>
                  <a:cs typeface="+mn-cs"/>
                </a:rPr>
                <a:t>ETF</a:t>
              </a:r>
              <a:r>
                <a:rPr lang="zh-CN" altLang="en-US" sz="2400" dirty="0">
                  <a:latin typeface="+mj-ea"/>
                  <a:ea typeface="+mj-ea"/>
                  <a:cs typeface="+mn-cs"/>
                </a:rPr>
                <a:t>登记</a:t>
              </a:r>
              <a:r>
                <a:rPr lang="zh-CN" altLang="en-US" sz="2400" dirty="0">
                  <a:latin typeface="+mj-ea"/>
                  <a:ea typeface="+mj-ea"/>
                  <a:cs typeface="+mn-cs"/>
                </a:rPr>
                <a:t>结算介绍</a:t>
              </a:r>
              <a:endParaRPr lang="en-US" altLang="zh-CN" sz="2400" dirty="0">
                <a:latin typeface="+mj-ea"/>
                <a:ea typeface="+mj-ea"/>
                <a:cs typeface="+mn-cs"/>
              </a:endParaRPr>
            </a:p>
          </p:txBody>
        </p:sp>
        <p:sp>
          <p:nvSpPr>
            <p:cNvPr id="12306" name="Text Box 32"/>
            <p:cNvSpPr txBox="1">
              <a:spLocks noChangeArrowheads="1"/>
            </p:cNvSpPr>
            <p:nvPr/>
          </p:nvSpPr>
          <p:spPr bwMode="gray">
            <a:xfrm>
              <a:off x="1372" y="2571"/>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3</a:t>
              </a:r>
            </a:p>
          </p:txBody>
        </p:sp>
      </p:grpSp>
      <p:grpSp>
        <p:nvGrpSpPr>
          <p:cNvPr id="12293" name="Group 39"/>
          <p:cNvGrpSpPr>
            <a:grpSpLocks/>
          </p:cNvGrpSpPr>
          <p:nvPr/>
        </p:nvGrpSpPr>
        <p:grpSpPr bwMode="auto">
          <a:xfrm>
            <a:off x="1981200" y="4897438"/>
            <a:ext cx="5410200" cy="665162"/>
            <a:chOff x="1248" y="3085"/>
            <a:chExt cx="3408" cy="419"/>
          </a:xfrm>
        </p:grpSpPr>
        <p:grpSp>
          <p:nvGrpSpPr>
            <p:cNvPr id="12296" name="Group 26"/>
            <p:cNvGrpSpPr>
              <a:grpSpLocks/>
            </p:cNvGrpSpPr>
            <p:nvPr/>
          </p:nvGrpSpPr>
          <p:grpSpPr bwMode="auto">
            <a:xfrm>
              <a:off x="1248" y="3085"/>
              <a:ext cx="480" cy="419"/>
              <a:chOff x="3174" y="2656"/>
              <a:chExt cx="1549" cy="1351"/>
            </a:xfrm>
          </p:grpSpPr>
          <p:sp>
            <p:nvSpPr>
              <p:cNvPr id="12300" name="AutoShape 27"/>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ea typeface="华文细黑"/>
                </a:endParaRPr>
              </a:p>
            </p:txBody>
          </p:sp>
          <p:sp>
            <p:nvSpPr>
              <p:cNvPr id="12301" name="AutoShape 28"/>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ea typeface="华文细黑"/>
                </a:endParaRPr>
              </a:p>
            </p:txBody>
          </p:sp>
          <p:sp>
            <p:nvSpPr>
              <p:cNvPr id="61469" name="AutoShape 29"/>
              <p:cNvSpPr>
                <a:spLocks noChangeArrowheads="1"/>
              </p:cNvSpPr>
              <p:nvPr/>
            </p:nvSpPr>
            <p:spPr bwMode="gray">
              <a:xfrm>
                <a:off x="3264" y="2737"/>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bg1"/>
                </a:solidFill>
                <a:miter lim="800000"/>
                <a:headEnd/>
                <a:tailEnd/>
              </a:ln>
              <a:effectLst/>
            </p:spPr>
            <p:txBody>
              <a:bodyPr wrap="none" anchor="ctr"/>
              <a:lstStyle/>
              <a:p>
                <a:pPr fontAlgn="auto">
                  <a:spcBef>
                    <a:spcPts val="0"/>
                  </a:spcBef>
                  <a:spcAft>
                    <a:spcPts val="0"/>
                  </a:spcAft>
                  <a:defRPr/>
                </a:pPr>
                <a:endParaRPr lang="zh-CN" altLang="en-US">
                  <a:latin typeface="+mn-lt"/>
                  <a:ea typeface="+mn-ea"/>
                  <a:cs typeface="+mn-cs"/>
                </a:endParaRPr>
              </a:p>
            </p:txBody>
          </p:sp>
        </p:grpSp>
        <p:sp>
          <p:nvSpPr>
            <p:cNvPr id="12297" name="Line 33"/>
            <p:cNvSpPr>
              <a:spLocks noChangeShapeType="1"/>
            </p:cNvSpPr>
            <p:nvPr/>
          </p:nvSpPr>
          <p:spPr bwMode="auto">
            <a:xfrm>
              <a:off x="1632" y="3469"/>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61474" name="Text Box 34"/>
            <p:cNvSpPr txBox="1">
              <a:spLocks noChangeArrowheads="1"/>
            </p:cNvSpPr>
            <p:nvPr/>
          </p:nvSpPr>
          <p:spPr bwMode="auto">
            <a:xfrm>
              <a:off x="2256" y="3133"/>
              <a:ext cx="892" cy="291"/>
            </a:xfrm>
            <a:prstGeom prst="rect">
              <a:avLst/>
            </a:prstGeom>
            <a:noFill/>
            <a:ln w="9525" algn="ctr">
              <a:noFill/>
              <a:miter lim="800000"/>
              <a:headEnd/>
              <a:tailEnd/>
            </a:ln>
            <a:effectLst/>
          </p:spPr>
          <p:txBody>
            <a:bodyPr wrap="none">
              <a:spAutoFit/>
            </a:bodyPr>
            <a:lstStyle/>
            <a:p>
              <a:pPr eaLnBrk="0" fontAlgn="auto" hangingPunct="0">
                <a:spcBef>
                  <a:spcPts val="0"/>
                </a:spcBef>
                <a:spcAft>
                  <a:spcPts val="0"/>
                </a:spcAft>
                <a:defRPr/>
              </a:pPr>
              <a:r>
                <a:rPr lang="zh-CN" altLang="en-US" sz="2400" dirty="0">
                  <a:latin typeface="+mj-ea"/>
                  <a:ea typeface="+mj-ea"/>
                  <a:cs typeface="+mn-cs"/>
                </a:rPr>
                <a:t>风险管理</a:t>
              </a:r>
              <a:endParaRPr lang="en-US" altLang="zh-CN" sz="2400" dirty="0">
                <a:latin typeface="+mj-ea"/>
                <a:ea typeface="+mj-ea"/>
                <a:cs typeface="+mn-cs"/>
              </a:endParaRPr>
            </a:p>
          </p:txBody>
        </p:sp>
        <p:sp>
          <p:nvSpPr>
            <p:cNvPr id="12299" name="Text Box 35"/>
            <p:cNvSpPr txBox="1">
              <a:spLocks noChangeArrowheads="1"/>
            </p:cNvSpPr>
            <p:nvPr/>
          </p:nvSpPr>
          <p:spPr bwMode="gray">
            <a:xfrm>
              <a:off x="1372" y="3147"/>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4</a:t>
              </a:r>
            </a:p>
          </p:txBody>
        </p:sp>
      </p:grpSp>
      <p:sp>
        <p:nvSpPr>
          <p:cNvPr id="37" name="灯片编号占位符 36"/>
          <p:cNvSpPr>
            <a:spLocks noGrp="1"/>
          </p:cNvSpPr>
          <p:nvPr>
            <p:ph type="sldNum" sz="quarter" idx="12"/>
          </p:nvPr>
        </p:nvSpPr>
        <p:spPr/>
        <p:txBody>
          <a:bodyPr/>
          <a:lstStyle/>
          <a:p>
            <a:pPr>
              <a:defRPr/>
            </a:pPr>
            <a:fld id="{C23A710C-337B-4172-BD0F-A21FEEE9AA64}" type="slidenum">
              <a:rPr lang="zh-CN" altLang="en-US"/>
              <a:pPr>
                <a:defRPr/>
              </a:pPr>
              <a:t>2</a:t>
            </a:fld>
            <a:endParaRPr lang="zh-CN" altLang="en-US" dirty="0"/>
          </a:p>
        </p:txBody>
      </p:sp>
      <p:sp>
        <p:nvSpPr>
          <p:cNvPr id="39" name="日期占位符 38"/>
          <p:cNvSpPr>
            <a:spLocks noGrp="1"/>
          </p:cNvSpPr>
          <p:nvPr>
            <p:ph type="dt" sz="quarter" idx="10"/>
          </p:nvPr>
        </p:nvSpPr>
        <p:spPr/>
        <p:txBody>
          <a:bodyPr/>
          <a:lstStyle/>
          <a:p>
            <a:pPr>
              <a:defRPr/>
            </a:pPr>
            <a:fld id="{8219C72A-4B75-4F1E-A328-EDFD37102F16}" type="datetime1">
              <a:rPr lang="zh-CN" altLang="en-US"/>
              <a:pPr>
                <a:defRPr/>
              </a:pPr>
              <a:t>2012/4/9</a:t>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初始登记</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网上认购部分</a:t>
            </a:r>
            <a:endParaRPr lang="en-US" altLang="zh-CN" dirty="0" smtClean="0">
              <a:cs typeface="+mn-cs"/>
            </a:endParaRPr>
          </a:p>
          <a:p>
            <a:pPr lvl="1" fontAlgn="auto">
              <a:spcAft>
                <a:spcPts val="0"/>
              </a:spcAft>
              <a:defRPr/>
            </a:pPr>
            <a:r>
              <a:rPr lang="zh-CN" altLang="en-US" dirty="0" smtClean="0">
                <a:cs typeface="+mn-cs"/>
              </a:rPr>
              <a:t>利息折份额</a:t>
            </a:r>
            <a:endParaRPr lang="en-US" altLang="zh-CN" dirty="0" smtClean="0">
              <a:cs typeface="+mn-cs"/>
            </a:endParaRPr>
          </a:p>
          <a:p>
            <a:pPr fontAlgn="auto">
              <a:spcAft>
                <a:spcPts val="0"/>
              </a:spcAft>
              <a:defRPr/>
            </a:pPr>
            <a:r>
              <a:rPr lang="zh-CN" altLang="en-US" dirty="0" smtClean="0">
                <a:cs typeface="+mn-cs"/>
              </a:rPr>
              <a:t>网下认购部分</a:t>
            </a:r>
            <a:endParaRPr lang="en-US" altLang="zh-CN" dirty="0" smtClean="0">
              <a:cs typeface="+mn-cs"/>
            </a:endParaRPr>
          </a:p>
          <a:p>
            <a:pPr lvl="1" fontAlgn="auto">
              <a:spcAft>
                <a:spcPts val="0"/>
              </a:spcAft>
              <a:defRPr/>
            </a:pPr>
            <a:r>
              <a:rPr lang="zh-CN" altLang="en-US" dirty="0" smtClean="0">
                <a:cs typeface="+mn-cs"/>
              </a:rPr>
              <a:t>基金公司计算份额</a:t>
            </a:r>
            <a:endParaRPr lang="en-US" altLang="zh-CN" dirty="0" smtClean="0">
              <a:cs typeface="+mn-cs"/>
            </a:endParaRPr>
          </a:p>
          <a:p>
            <a:pPr fontAlgn="auto">
              <a:spcAft>
                <a:spcPts val="0"/>
              </a:spcAft>
              <a:defRPr/>
            </a:pPr>
            <a:r>
              <a:rPr lang="zh-CN" altLang="en-US" dirty="0" smtClean="0">
                <a:cs typeface="+mn-cs"/>
              </a:rPr>
              <a:t>份额标准化</a:t>
            </a:r>
            <a:endParaRPr lang="en-US" altLang="zh-CN" dirty="0" smtClean="0">
              <a:cs typeface="+mn-cs"/>
            </a:endParaRPr>
          </a:p>
          <a:p>
            <a:pPr lvl="1" fontAlgn="auto">
              <a:spcAft>
                <a:spcPts val="0"/>
              </a:spcAft>
              <a:defRPr/>
            </a:pPr>
            <a:r>
              <a:rPr lang="zh-CN" altLang="en-US" dirty="0" smtClean="0">
                <a:cs typeface="+mn-cs"/>
              </a:rPr>
              <a:t>跟踪指数</a:t>
            </a: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9EB2892C-F945-4973-B398-7AB10556AD4C}" type="slidenum">
              <a:rPr lang="zh-CN" altLang="en-US"/>
              <a:pPr>
                <a:defRPr/>
              </a:pPr>
              <a:t>20</a:t>
            </a:fld>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交易的结算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en-US" altLang="zh-CN" dirty="0" smtClean="0">
                <a:cs typeface="+mn-cs"/>
              </a:rPr>
              <a:t>T+1</a:t>
            </a:r>
            <a:r>
              <a:rPr lang="zh-CN" altLang="en-US" dirty="0" smtClean="0">
                <a:cs typeface="+mn-cs"/>
              </a:rPr>
              <a:t>多边净额担保</a:t>
            </a:r>
            <a:r>
              <a:rPr lang="en-US" altLang="zh-CN" dirty="0" smtClean="0">
                <a:cs typeface="+mn-cs"/>
              </a:rPr>
              <a:t>DVP</a:t>
            </a:r>
          </a:p>
          <a:p>
            <a:pPr lvl="1" fontAlgn="auto">
              <a:spcAft>
                <a:spcPts val="0"/>
              </a:spcAft>
              <a:defRPr/>
            </a:pPr>
            <a:r>
              <a:rPr lang="en-US" altLang="zh-CN" dirty="0" smtClean="0">
                <a:cs typeface="+mn-cs"/>
              </a:rPr>
              <a:t>T</a:t>
            </a:r>
            <a:r>
              <a:rPr lang="zh-CN" altLang="en-US" dirty="0" smtClean="0">
                <a:cs typeface="+mn-cs"/>
              </a:rPr>
              <a:t>日：清算，轧差处理</a:t>
            </a:r>
            <a:endParaRPr lang="en-US" altLang="zh-CN" dirty="0" smtClean="0">
              <a:cs typeface="+mn-cs"/>
            </a:endParaRPr>
          </a:p>
          <a:p>
            <a:pPr lvl="1" fontAlgn="auto">
              <a:spcAft>
                <a:spcPts val="0"/>
              </a:spcAft>
              <a:defRPr/>
            </a:pPr>
            <a:r>
              <a:rPr lang="en-US" altLang="zh-CN" dirty="0" smtClean="0">
                <a:cs typeface="+mn-cs"/>
              </a:rPr>
              <a:t>T</a:t>
            </a:r>
            <a:r>
              <a:rPr lang="zh-CN" altLang="en-US" dirty="0" smtClean="0">
                <a:cs typeface="+mn-cs"/>
              </a:rPr>
              <a:t>日：交收锁定</a:t>
            </a:r>
            <a:endParaRPr lang="en-US" altLang="zh-CN" dirty="0" smtClean="0">
              <a:cs typeface="+mn-cs"/>
            </a:endParaRPr>
          </a:p>
          <a:p>
            <a:pPr lvl="1" fontAlgn="auto">
              <a:spcAft>
                <a:spcPts val="0"/>
              </a:spcAft>
              <a:defRPr/>
            </a:pPr>
            <a:r>
              <a:rPr lang="en-US" altLang="zh-CN" dirty="0" smtClean="0">
                <a:cs typeface="+mn-cs"/>
              </a:rPr>
              <a:t>T+1</a:t>
            </a:r>
            <a:r>
              <a:rPr lang="zh-CN" altLang="en-US" dirty="0" smtClean="0">
                <a:cs typeface="+mn-cs"/>
              </a:rPr>
              <a:t>日：交收</a:t>
            </a:r>
            <a:endParaRPr lang="en-US" altLang="zh-CN" dirty="0" smtClean="0">
              <a:cs typeface="+mn-cs"/>
            </a:endParaRPr>
          </a:p>
          <a:p>
            <a:pPr lvl="2" fontAlgn="auto">
              <a:spcAft>
                <a:spcPts val="0"/>
              </a:spcAft>
              <a:defRPr/>
            </a:pPr>
            <a:r>
              <a:rPr lang="zh-CN" altLang="en-US" dirty="0" smtClean="0">
                <a:cs typeface="+mn-cs"/>
              </a:rPr>
              <a:t>资金交收</a:t>
            </a:r>
            <a:endParaRPr lang="en-US" altLang="zh-CN" dirty="0" smtClean="0">
              <a:cs typeface="+mn-cs"/>
            </a:endParaRPr>
          </a:p>
          <a:p>
            <a:pPr lvl="2" fontAlgn="auto">
              <a:spcAft>
                <a:spcPts val="0"/>
              </a:spcAft>
              <a:defRPr/>
            </a:pPr>
            <a:r>
              <a:rPr lang="zh-CN" altLang="en-US" dirty="0" smtClean="0">
                <a:cs typeface="+mn-cs"/>
              </a:rPr>
              <a:t>份额过户</a:t>
            </a: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9F8ECD6C-02CB-4D5A-BE8F-536A7D45506B}" type="slidenum">
              <a:rPr lang="zh-CN" altLang="en-US"/>
              <a:pPr>
                <a:defRPr/>
              </a:pPr>
              <a:t>21</a:t>
            </a:fld>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交易的结算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例：</a:t>
            </a:r>
            <a:r>
              <a:rPr lang="en-US" altLang="zh-CN" dirty="0" smtClean="0">
                <a:cs typeface="+mn-cs"/>
              </a:rPr>
              <a:t>T</a:t>
            </a:r>
            <a:r>
              <a:rPr lang="zh-CN" altLang="en-US" dirty="0" smtClean="0">
                <a:cs typeface="+mn-cs"/>
              </a:rPr>
              <a:t>日：存量</a:t>
            </a:r>
            <a:r>
              <a:rPr lang="en-US" altLang="zh-CN" dirty="0" smtClean="0">
                <a:cs typeface="+mn-cs"/>
              </a:rPr>
              <a:t>2000</a:t>
            </a:r>
            <a:r>
              <a:rPr lang="zh-CN" altLang="en-US" dirty="0" smtClean="0">
                <a:cs typeface="+mn-cs"/>
              </a:rPr>
              <a:t>份；买入</a:t>
            </a:r>
            <a:r>
              <a:rPr lang="en-US" altLang="zh-CN" dirty="0" smtClean="0">
                <a:cs typeface="+mn-cs"/>
              </a:rPr>
              <a:t>1000</a:t>
            </a:r>
            <a:r>
              <a:rPr lang="zh-CN" altLang="en-US" dirty="0" smtClean="0">
                <a:cs typeface="+mn-cs"/>
              </a:rPr>
              <a:t>份，价格</a:t>
            </a:r>
            <a:r>
              <a:rPr lang="en-US" altLang="zh-CN" dirty="0" smtClean="0">
                <a:cs typeface="+mn-cs"/>
              </a:rPr>
              <a:t>1.3</a:t>
            </a:r>
            <a:r>
              <a:rPr lang="zh-CN" altLang="en-US" dirty="0" smtClean="0">
                <a:cs typeface="+mn-cs"/>
              </a:rPr>
              <a:t>；卖出</a:t>
            </a:r>
            <a:r>
              <a:rPr lang="en-US" altLang="zh-CN" dirty="0" smtClean="0">
                <a:cs typeface="+mn-cs"/>
              </a:rPr>
              <a:t>1500</a:t>
            </a:r>
            <a:r>
              <a:rPr lang="zh-CN" altLang="en-US" dirty="0" smtClean="0">
                <a:cs typeface="+mn-cs"/>
              </a:rPr>
              <a:t>份，价格</a:t>
            </a:r>
            <a:r>
              <a:rPr lang="en-US" altLang="zh-CN" dirty="0" smtClean="0">
                <a:cs typeface="+mn-cs"/>
              </a:rPr>
              <a:t>1.32</a:t>
            </a:r>
          </a:p>
          <a:p>
            <a:pPr lvl="1" fontAlgn="auto">
              <a:spcAft>
                <a:spcPts val="0"/>
              </a:spcAft>
              <a:defRPr/>
            </a:pPr>
            <a:r>
              <a:rPr lang="en-US" altLang="zh-CN" dirty="0" smtClean="0">
                <a:cs typeface="+mn-cs"/>
              </a:rPr>
              <a:t>T</a:t>
            </a:r>
            <a:r>
              <a:rPr lang="zh-CN" altLang="en-US" dirty="0" smtClean="0">
                <a:cs typeface="+mn-cs"/>
              </a:rPr>
              <a:t>日清算：净应付份额</a:t>
            </a:r>
            <a:r>
              <a:rPr lang="en-US" altLang="zh-CN" dirty="0" smtClean="0">
                <a:cs typeface="+mn-cs"/>
              </a:rPr>
              <a:t>=1500-1000=500</a:t>
            </a:r>
            <a:r>
              <a:rPr lang="zh-CN" altLang="en-US" dirty="0" smtClean="0">
                <a:cs typeface="+mn-cs"/>
              </a:rPr>
              <a:t>份</a:t>
            </a:r>
            <a:endParaRPr lang="en-US" altLang="zh-CN" dirty="0" smtClean="0">
              <a:cs typeface="+mn-cs"/>
            </a:endParaRPr>
          </a:p>
          <a:p>
            <a:pPr lvl="1" fontAlgn="auto">
              <a:spcAft>
                <a:spcPts val="0"/>
              </a:spcAft>
              <a:buFont typeface="Wingdings" pitchFamily="2" charset="2"/>
              <a:buNone/>
              <a:defRPr/>
            </a:pPr>
            <a:r>
              <a:rPr lang="en-US" altLang="zh-CN" dirty="0" smtClean="0">
                <a:cs typeface="+mn-cs"/>
              </a:rPr>
              <a:t>             </a:t>
            </a:r>
            <a:r>
              <a:rPr lang="zh-CN" altLang="en-US" dirty="0" smtClean="0">
                <a:cs typeface="+mn-cs"/>
              </a:rPr>
              <a:t>净应收资金</a:t>
            </a:r>
            <a:r>
              <a:rPr lang="en-US" altLang="zh-CN" dirty="0" smtClean="0">
                <a:cs typeface="+mn-cs"/>
              </a:rPr>
              <a:t>=1500*1.32-1000*1.3=680</a:t>
            </a:r>
            <a:r>
              <a:rPr lang="zh-CN" altLang="en-US" dirty="0" smtClean="0">
                <a:cs typeface="+mn-cs"/>
              </a:rPr>
              <a:t>元</a:t>
            </a:r>
            <a:endParaRPr lang="en-US" altLang="zh-CN" dirty="0" smtClean="0">
              <a:cs typeface="+mn-cs"/>
            </a:endParaRPr>
          </a:p>
          <a:p>
            <a:pPr lvl="1" fontAlgn="auto">
              <a:spcAft>
                <a:spcPts val="0"/>
              </a:spcAft>
              <a:buFont typeface="Wingdings" pitchFamily="2" charset="2"/>
              <a:buNone/>
              <a:defRPr/>
            </a:pPr>
            <a:r>
              <a:rPr lang="zh-CN" altLang="en-US" sz="1800" dirty="0" smtClean="0">
                <a:cs typeface="+mn-cs"/>
              </a:rPr>
              <a:t>                                           上述资金不包括税费</a:t>
            </a:r>
            <a:endParaRPr lang="en-US" altLang="zh-CN" sz="1800" dirty="0" smtClean="0">
              <a:cs typeface="+mn-cs"/>
            </a:endParaRPr>
          </a:p>
          <a:p>
            <a:pPr lvl="1" fontAlgn="auto">
              <a:spcAft>
                <a:spcPts val="0"/>
              </a:spcAft>
              <a:defRPr/>
            </a:pPr>
            <a:r>
              <a:rPr lang="en-US" altLang="zh-CN" dirty="0" smtClean="0">
                <a:cs typeface="+mn-cs"/>
              </a:rPr>
              <a:t>T</a:t>
            </a:r>
            <a:r>
              <a:rPr lang="zh-CN" altLang="en-US" dirty="0" smtClean="0">
                <a:cs typeface="+mn-cs"/>
              </a:rPr>
              <a:t>日交收锁定</a:t>
            </a:r>
            <a:r>
              <a:rPr lang="en-US" altLang="zh-CN" dirty="0" smtClean="0">
                <a:cs typeface="+mn-cs"/>
              </a:rPr>
              <a:t>=</a:t>
            </a:r>
            <a:r>
              <a:rPr lang="zh-CN" altLang="en-US" dirty="0" smtClean="0">
                <a:cs typeface="+mn-cs"/>
              </a:rPr>
              <a:t>净卖出部分</a:t>
            </a:r>
            <a:r>
              <a:rPr lang="en-US" altLang="zh-CN" dirty="0" smtClean="0">
                <a:cs typeface="+mn-cs"/>
              </a:rPr>
              <a:t>=500</a:t>
            </a:r>
            <a:r>
              <a:rPr lang="zh-CN" altLang="en-US" dirty="0" smtClean="0">
                <a:cs typeface="+mn-cs"/>
              </a:rPr>
              <a:t>份</a:t>
            </a:r>
            <a:endParaRPr lang="en-US" altLang="zh-CN" dirty="0" smtClean="0">
              <a:cs typeface="+mn-cs"/>
            </a:endParaRPr>
          </a:p>
          <a:p>
            <a:pPr lvl="1" fontAlgn="auto">
              <a:spcAft>
                <a:spcPts val="0"/>
              </a:spcAft>
              <a:defRPr/>
            </a:pPr>
            <a:r>
              <a:rPr lang="en-US" altLang="zh-CN" dirty="0" smtClean="0">
                <a:cs typeface="+mn-cs"/>
              </a:rPr>
              <a:t>T+1</a:t>
            </a:r>
            <a:r>
              <a:rPr lang="zh-CN" altLang="en-US" dirty="0" smtClean="0">
                <a:cs typeface="+mn-cs"/>
              </a:rPr>
              <a:t>日，根据清算结果做交收</a:t>
            </a: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128474DA-C960-4974-969B-B3458BD191EF}" type="slidenum">
              <a:rPr lang="zh-CN" altLang="en-US"/>
              <a:pPr>
                <a:defRPr/>
              </a:pPr>
              <a:t>22</a:t>
            </a:fld>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交易的结算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证券交收</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defRPr/>
            </a:pPr>
            <a:r>
              <a:rPr lang="zh-CN" altLang="en-US" dirty="0" smtClean="0">
                <a:cs typeface="+mn-cs"/>
              </a:rPr>
              <a:t>资金交收</a:t>
            </a: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E6D9AB64-ED39-4133-A0D3-CC7C5830719B}" type="slidenum">
              <a:rPr lang="zh-CN" altLang="en-US"/>
              <a:pPr>
                <a:defRPr/>
              </a:pPr>
              <a:t>23</a:t>
            </a:fld>
            <a:endParaRPr lang="zh-CN" altLang="en-US"/>
          </a:p>
        </p:txBody>
      </p:sp>
      <p:pic>
        <p:nvPicPr>
          <p:cNvPr id="6" name="Picture 5"/>
          <p:cNvPicPr>
            <a:picLocks noChangeAspect="1" noChangeArrowheads="1"/>
          </p:cNvPicPr>
          <p:nvPr/>
        </p:nvPicPr>
        <p:blipFill>
          <a:blip r:embed="rId3"/>
          <a:srcRect/>
          <a:stretch>
            <a:fillRect/>
          </a:stretch>
        </p:blipFill>
        <p:spPr bwMode="auto">
          <a:xfrm>
            <a:off x="1857375" y="4929188"/>
            <a:ext cx="6296025" cy="857250"/>
          </a:xfrm>
          <a:prstGeom prst="rect">
            <a:avLst/>
          </a:prstGeom>
          <a:noFill/>
          <a:ln w="9525">
            <a:noFill/>
            <a:miter lim="800000"/>
            <a:headEnd/>
            <a:tailEnd/>
          </a:ln>
        </p:spPr>
      </p:pic>
      <p:pic>
        <p:nvPicPr>
          <p:cNvPr id="24578" name="Picture 2"/>
          <p:cNvPicPr>
            <a:picLocks noChangeAspect="1" noChangeArrowheads="1"/>
          </p:cNvPicPr>
          <p:nvPr/>
        </p:nvPicPr>
        <p:blipFill>
          <a:blip r:embed="rId4"/>
          <a:srcRect/>
          <a:stretch>
            <a:fillRect/>
          </a:stretch>
        </p:blipFill>
        <p:spPr bwMode="auto">
          <a:xfrm>
            <a:off x="1500188" y="2357438"/>
            <a:ext cx="6824662" cy="1928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单市场申赎流程</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0C88DEC7-3399-4FCB-91BF-3411E07ECF77}" type="slidenum">
              <a:rPr lang="zh-CN" altLang="en-US"/>
              <a:pPr>
                <a:defRPr/>
              </a:pPr>
              <a:t>24</a:t>
            </a:fld>
            <a:endParaRPr lang="zh-CN" altLang="en-US"/>
          </a:p>
        </p:txBody>
      </p:sp>
      <p:grpSp>
        <p:nvGrpSpPr>
          <p:cNvPr id="41989" name="组合 5"/>
          <p:cNvGrpSpPr>
            <a:grpSpLocks/>
          </p:cNvGrpSpPr>
          <p:nvPr/>
        </p:nvGrpSpPr>
        <p:grpSpPr bwMode="auto">
          <a:xfrm>
            <a:off x="685800" y="2133600"/>
            <a:ext cx="8083550" cy="4086225"/>
            <a:chOff x="685799" y="2133600"/>
            <a:chExt cx="8083551" cy="4086233"/>
          </a:xfrm>
        </p:grpSpPr>
        <p:grpSp>
          <p:nvGrpSpPr>
            <p:cNvPr id="41990" name="Group 10"/>
            <p:cNvGrpSpPr>
              <a:grpSpLocks/>
            </p:cNvGrpSpPr>
            <p:nvPr/>
          </p:nvGrpSpPr>
          <p:grpSpPr bwMode="auto">
            <a:xfrm>
              <a:off x="685799" y="2609852"/>
              <a:ext cx="4937127" cy="1789114"/>
              <a:chOff x="1620" y="4719"/>
              <a:chExt cx="5940" cy="2652"/>
            </a:xfrm>
          </p:grpSpPr>
          <p:sp>
            <p:nvSpPr>
              <p:cNvPr id="42008" name="Text Box 11"/>
              <p:cNvSpPr txBox="1">
                <a:spLocks noChangeArrowheads="1"/>
              </p:cNvSpPr>
              <p:nvPr/>
            </p:nvSpPr>
            <p:spPr bwMode="auto">
              <a:xfrm>
                <a:off x="3570" y="5553"/>
                <a:ext cx="1470" cy="468"/>
              </a:xfrm>
              <a:prstGeom prst="rect">
                <a:avLst/>
              </a:prstGeom>
              <a:noFill/>
              <a:ln w="9525">
                <a:noFill/>
                <a:miter lim="800000"/>
                <a:headEnd/>
                <a:tailEnd/>
              </a:ln>
            </p:spPr>
            <p:txBody>
              <a:bodyPr lIns="18000" tIns="10800" rIns="18000" bIns="10800"/>
              <a:lstStyle/>
              <a:p>
                <a:pPr algn="ctr" eaLnBrk="0" hangingPunct="0"/>
                <a:r>
                  <a:rPr lang="zh-CN" altLang="en-US" sz="1600" b="1">
                    <a:latin typeface="Times New Roman" pitchFamily="18" charset="0"/>
                    <a:ea typeface="华文细黑"/>
                  </a:rPr>
                  <a:t>组合证券</a:t>
                </a:r>
              </a:p>
            </p:txBody>
          </p:sp>
          <p:sp>
            <p:nvSpPr>
              <p:cNvPr id="42009" name="Text Box 12"/>
              <p:cNvSpPr txBox="1">
                <a:spLocks noChangeArrowheads="1"/>
              </p:cNvSpPr>
              <p:nvPr/>
            </p:nvSpPr>
            <p:spPr bwMode="auto">
              <a:xfrm>
                <a:off x="3420" y="6120"/>
                <a:ext cx="1590" cy="468"/>
              </a:xfrm>
              <a:prstGeom prst="rect">
                <a:avLst/>
              </a:prstGeom>
              <a:noFill/>
              <a:ln w="9525">
                <a:noFill/>
                <a:miter lim="800000"/>
                <a:headEnd/>
                <a:tailEnd/>
              </a:ln>
            </p:spPr>
            <p:txBody>
              <a:bodyPr lIns="18000" tIns="10800" rIns="18000" bIns="10800"/>
              <a:lstStyle/>
              <a:p>
                <a:pPr algn="ctr" eaLnBrk="0" hangingPunct="0"/>
                <a:r>
                  <a:rPr lang="en-US" altLang="zh-CN" sz="1600" b="1">
                    <a:latin typeface="宋体" charset="-122"/>
                    <a:ea typeface="华文细黑"/>
                  </a:rPr>
                  <a:t>ETFs</a:t>
                </a:r>
                <a:r>
                  <a:rPr lang="zh-CN" altLang="en-US" sz="1600" b="1">
                    <a:latin typeface="宋体" charset="-122"/>
                    <a:ea typeface="华文细黑"/>
                  </a:rPr>
                  <a:t>份额</a:t>
                </a:r>
              </a:p>
            </p:txBody>
          </p:sp>
          <p:sp>
            <p:nvSpPr>
              <p:cNvPr id="27" name="Text Box 13"/>
              <p:cNvSpPr txBox="1">
                <a:spLocks noChangeArrowheads="1"/>
              </p:cNvSpPr>
              <p:nvPr/>
            </p:nvSpPr>
            <p:spPr bwMode="auto">
              <a:xfrm>
                <a:off x="1771" y="4872"/>
                <a:ext cx="1438" cy="2339"/>
              </a:xfrm>
              <a:prstGeom prst="rect">
                <a:avLst/>
              </a:prstGeom>
              <a:ln>
                <a:headEnd/>
                <a:tailEnd/>
              </a:ln>
            </p:spPr>
            <p:style>
              <a:lnRef idx="1">
                <a:schemeClr val="dk1"/>
              </a:lnRef>
              <a:fillRef idx="2">
                <a:schemeClr val="dk1"/>
              </a:fillRef>
              <a:effectRef idx="1">
                <a:schemeClr val="dk1"/>
              </a:effectRef>
              <a:fontRef idx="minor">
                <a:schemeClr val="dk1"/>
              </a:fontRef>
            </p:style>
            <p:txBody>
              <a:bodyPr vert="eaVert" lIns="18000" tIns="10800" rIns="18000" bIns="10800"/>
              <a:lstStyle/>
              <a:p>
                <a:pPr algn="ctr" eaLnBrk="0" fontAlgn="auto" hangingPunct="0">
                  <a:spcBef>
                    <a:spcPts val="0"/>
                  </a:spcBef>
                  <a:spcAft>
                    <a:spcPts val="0"/>
                  </a:spcAft>
                  <a:defRPr/>
                </a:pPr>
                <a:r>
                  <a:rPr lang="zh-CN" altLang="en-US" sz="1600" b="1" dirty="0">
                    <a:latin typeface="宋体" charset="-122"/>
                  </a:rPr>
                  <a:t>参与</a:t>
                </a:r>
                <a:r>
                  <a:rPr lang="zh-CN" altLang="en-US" sz="1600" b="1" dirty="0">
                    <a:latin typeface="宋体" charset="-122"/>
                  </a:rPr>
                  <a:t>券商</a:t>
                </a:r>
                <a:endParaRPr lang="en-US" altLang="zh-CN" sz="1600" b="1" dirty="0">
                  <a:latin typeface="宋体" charset="-122"/>
                </a:endParaRPr>
              </a:p>
              <a:p>
                <a:pPr algn="ctr" eaLnBrk="0" fontAlgn="auto" hangingPunct="0">
                  <a:spcBef>
                    <a:spcPts val="0"/>
                  </a:spcBef>
                  <a:spcAft>
                    <a:spcPts val="0"/>
                  </a:spcAft>
                  <a:defRPr/>
                </a:pPr>
                <a:r>
                  <a:rPr lang="zh-CN" altLang="en-US" sz="1600" b="1" dirty="0">
                    <a:latin typeface="宋体" charset="-122"/>
                  </a:rPr>
                  <a:t>（</a:t>
                </a:r>
                <a:r>
                  <a:rPr lang="en-US" altLang="zh-CN" sz="1600" b="1" dirty="0">
                    <a:latin typeface="宋体" charset="-122"/>
                  </a:rPr>
                  <a:t>PD</a:t>
                </a:r>
                <a:r>
                  <a:rPr lang="zh-CN" altLang="en-US" sz="1600" b="1" dirty="0">
                    <a:latin typeface="宋体" charset="-122"/>
                  </a:rPr>
                  <a:t>）</a:t>
                </a:r>
              </a:p>
              <a:p>
                <a:pPr algn="ctr" eaLnBrk="0" fontAlgn="auto" hangingPunct="0">
                  <a:spcBef>
                    <a:spcPts val="0"/>
                  </a:spcBef>
                  <a:spcAft>
                    <a:spcPts val="0"/>
                  </a:spcAft>
                  <a:defRPr/>
                </a:pPr>
                <a:endParaRPr lang="zh-CN" altLang="en-US" sz="1600" b="1" dirty="0">
                  <a:latin typeface="宋体" charset="-122"/>
                </a:endParaRPr>
              </a:p>
              <a:p>
                <a:pPr algn="ctr" eaLnBrk="0" fontAlgn="auto" hangingPunct="0">
                  <a:spcBef>
                    <a:spcPts val="0"/>
                  </a:spcBef>
                  <a:spcAft>
                    <a:spcPts val="0"/>
                  </a:spcAft>
                  <a:defRPr/>
                </a:pPr>
                <a:r>
                  <a:rPr lang="zh-CN" altLang="en-US" sz="1600" b="1" dirty="0">
                    <a:latin typeface="+mj-ea"/>
                    <a:ea typeface="+mj-ea"/>
                  </a:rPr>
                  <a:t>投资者</a:t>
                </a:r>
                <a:endParaRPr lang="zh-CN" altLang="en-US" sz="1600" b="1" dirty="0">
                  <a:latin typeface="+mj-ea"/>
                  <a:ea typeface="+mj-ea"/>
                </a:endParaRPr>
              </a:p>
            </p:txBody>
          </p:sp>
          <p:sp>
            <p:nvSpPr>
              <p:cNvPr id="42011" name="Line 14"/>
              <p:cNvSpPr>
                <a:spLocks noChangeShapeType="1"/>
              </p:cNvSpPr>
              <p:nvPr/>
            </p:nvSpPr>
            <p:spPr bwMode="auto">
              <a:xfrm>
                <a:off x="2520" y="4872"/>
                <a:ext cx="1" cy="2340"/>
              </a:xfrm>
              <a:prstGeom prst="line">
                <a:avLst/>
              </a:prstGeom>
              <a:noFill/>
              <a:ln w="38100" cmpd="dbl">
                <a:solidFill>
                  <a:srgbClr val="000000"/>
                </a:solidFill>
                <a:round/>
                <a:headEnd/>
                <a:tailEnd/>
              </a:ln>
            </p:spPr>
            <p:txBody>
              <a:bodyPr lIns="18000" tIns="10800" rIns="18000" bIns="10800"/>
              <a:lstStyle/>
              <a:p>
                <a:endParaRPr lang="zh-CN" altLang="en-US"/>
              </a:p>
            </p:txBody>
          </p:sp>
          <p:sp>
            <p:nvSpPr>
              <p:cNvPr id="42012" name="AutoShape 15"/>
              <p:cNvSpPr>
                <a:spLocks noChangeArrowheads="1"/>
              </p:cNvSpPr>
              <p:nvPr/>
            </p:nvSpPr>
            <p:spPr bwMode="auto">
              <a:xfrm>
                <a:off x="3210" y="6021"/>
                <a:ext cx="1962" cy="156"/>
              </a:xfrm>
              <a:prstGeom prst="leftRightArrow">
                <a:avLst>
                  <a:gd name="adj1" fmla="val 50000"/>
                  <a:gd name="adj2" fmla="val 251538"/>
                </a:avLst>
              </a:prstGeom>
              <a:solidFill>
                <a:srgbClr val="FFFFFF"/>
              </a:solidFill>
              <a:ln w="9525">
                <a:solidFill>
                  <a:srgbClr val="000000"/>
                </a:solidFill>
                <a:miter lim="800000"/>
                <a:headEnd/>
                <a:tailEnd/>
              </a:ln>
            </p:spPr>
            <p:txBody>
              <a:bodyPr lIns="18000" tIns="10800" rIns="18000" bIns="10800"/>
              <a:lstStyle/>
              <a:p>
                <a:endParaRPr lang="zh-CN" altLang="en-US">
                  <a:ea typeface="华文细黑"/>
                </a:endParaRPr>
              </a:p>
            </p:txBody>
          </p:sp>
          <p:sp>
            <p:nvSpPr>
              <p:cNvPr id="42013" name="Rectangle 16"/>
              <p:cNvSpPr>
                <a:spLocks noChangeArrowheads="1"/>
              </p:cNvSpPr>
              <p:nvPr/>
            </p:nvSpPr>
            <p:spPr bwMode="auto">
              <a:xfrm>
                <a:off x="1620" y="4719"/>
                <a:ext cx="5940" cy="2652"/>
              </a:xfrm>
              <a:prstGeom prst="rect">
                <a:avLst/>
              </a:prstGeom>
              <a:noFill/>
              <a:ln w="15875">
                <a:solidFill>
                  <a:srgbClr val="FF0000"/>
                </a:solidFill>
                <a:prstDash val="lgDash"/>
                <a:miter lim="800000"/>
                <a:headEnd/>
                <a:tailEnd/>
              </a:ln>
            </p:spPr>
            <p:txBody>
              <a:bodyPr lIns="18000" tIns="10800" rIns="18000" bIns="10800"/>
              <a:lstStyle/>
              <a:p>
                <a:endParaRPr lang="zh-CN" altLang="en-US">
                  <a:ea typeface="华文细黑"/>
                </a:endParaRPr>
              </a:p>
            </p:txBody>
          </p:sp>
          <p:sp>
            <p:nvSpPr>
              <p:cNvPr id="31" name="Text Box 17"/>
              <p:cNvSpPr txBox="1">
                <a:spLocks noChangeArrowheads="1"/>
              </p:cNvSpPr>
              <p:nvPr/>
            </p:nvSpPr>
            <p:spPr bwMode="auto">
              <a:xfrm>
                <a:off x="5174" y="5820"/>
                <a:ext cx="1261" cy="607"/>
              </a:xfrm>
              <a:prstGeom prst="rect">
                <a:avLst/>
              </a:prstGeom>
              <a:ln>
                <a:headEnd/>
                <a:tailEnd/>
              </a:ln>
            </p:spPr>
            <p:style>
              <a:lnRef idx="1">
                <a:schemeClr val="dk1"/>
              </a:lnRef>
              <a:fillRef idx="2">
                <a:schemeClr val="dk1"/>
              </a:fillRef>
              <a:effectRef idx="1">
                <a:schemeClr val="dk1"/>
              </a:effectRef>
              <a:fontRef idx="minor">
                <a:schemeClr val="dk1"/>
              </a:fontRef>
            </p:style>
            <p:txBody>
              <a:bodyPr lIns="18000" tIns="10800" rIns="18000" bIns="10800"/>
              <a:lstStyle/>
              <a:p>
                <a:pPr algn="ctr" eaLnBrk="0" fontAlgn="auto" hangingPunct="0">
                  <a:spcBef>
                    <a:spcPts val="0"/>
                  </a:spcBef>
                  <a:spcAft>
                    <a:spcPts val="0"/>
                  </a:spcAft>
                  <a:defRPr/>
                </a:pPr>
                <a:r>
                  <a:rPr lang="zh-CN" altLang="en-US" sz="1600" b="1" dirty="0">
                    <a:solidFill>
                      <a:srgbClr val="C00000"/>
                    </a:solidFill>
                    <a:latin typeface="Times New Roman" pitchFamily="18" charset="0"/>
                  </a:rPr>
                  <a:t>交易所</a:t>
                </a:r>
              </a:p>
            </p:txBody>
          </p:sp>
        </p:grpSp>
        <p:sp>
          <p:nvSpPr>
            <p:cNvPr id="8" name="Text Box 19"/>
            <p:cNvSpPr txBox="1">
              <a:spLocks noChangeArrowheads="1"/>
            </p:cNvSpPr>
            <p:nvPr/>
          </p:nvSpPr>
          <p:spPr bwMode="auto">
            <a:xfrm>
              <a:off x="6670675" y="3286127"/>
              <a:ext cx="1346200" cy="508001"/>
            </a:xfrm>
            <a:prstGeom prst="rect">
              <a:avLst/>
            </a:prstGeom>
            <a:ln>
              <a:headEnd/>
              <a:tailEnd/>
            </a:ln>
          </p:spPr>
          <p:style>
            <a:lnRef idx="1">
              <a:schemeClr val="dk1"/>
            </a:lnRef>
            <a:fillRef idx="2">
              <a:schemeClr val="dk1"/>
            </a:fillRef>
            <a:effectRef idx="1">
              <a:schemeClr val="dk1"/>
            </a:effectRef>
            <a:fontRef idx="minor">
              <a:schemeClr val="dk1"/>
            </a:fontRef>
          </p:style>
          <p:txBody>
            <a:bodyPr lIns="18000" tIns="10800" rIns="18000" bIns="10800"/>
            <a:lstStyle/>
            <a:p>
              <a:pPr algn="ctr" eaLnBrk="0" fontAlgn="auto" hangingPunct="0">
                <a:spcBef>
                  <a:spcPts val="0"/>
                </a:spcBef>
                <a:spcAft>
                  <a:spcPts val="0"/>
                </a:spcAft>
                <a:defRPr/>
              </a:pPr>
              <a:r>
                <a:rPr lang="zh-CN" altLang="en-US" sz="1600" b="1" dirty="0">
                  <a:solidFill>
                    <a:schemeClr val="tx1"/>
                  </a:solidFill>
                  <a:latin typeface="Times New Roman" pitchFamily="18" charset="0"/>
                </a:rPr>
                <a:t>中国结算</a:t>
              </a:r>
            </a:p>
            <a:p>
              <a:pPr algn="ctr" eaLnBrk="0" fontAlgn="auto" hangingPunct="0">
                <a:spcBef>
                  <a:spcPts val="0"/>
                </a:spcBef>
                <a:spcAft>
                  <a:spcPts val="0"/>
                </a:spcAft>
                <a:defRPr/>
              </a:pPr>
              <a:r>
                <a:rPr lang="zh-CN" altLang="en-US" sz="1600" b="1" dirty="0">
                  <a:solidFill>
                    <a:schemeClr val="tx1"/>
                  </a:solidFill>
                  <a:latin typeface="Times New Roman" pitchFamily="18" charset="0"/>
                </a:rPr>
                <a:t>深圳分公司</a:t>
              </a:r>
              <a:endParaRPr lang="zh-CN" altLang="en-US" sz="1600" b="1" dirty="0">
                <a:solidFill>
                  <a:schemeClr val="tx1"/>
                </a:solidFill>
                <a:latin typeface="Times New Roman" pitchFamily="18" charset="0"/>
                <a:ea typeface="楷体_GB2312" pitchFamily="49" charset="-122"/>
              </a:endParaRPr>
            </a:p>
          </p:txBody>
        </p:sp>
        <p:sp>
          <p:nvSpPr>
            <p:cNvPr id="41992" name="Oval 28"/>
            <p:cNvSpPr>
              <a:spLocks noChangeArrowheads="1"/>
            </p:cNvSpPr>
            <p:nvPr/>
          </p:nvSpPr>
          <p:spPr bwMode="auto">
            <a:xfrm>
              <a:off x="2484438" y="2133600"/>
              <a:ext cx="6284912" cy="3959225"/>
            </a:xfrm>
            <a:prstGeom prst="ellipse">
              <a:avLst/>
            </a:prstGeom>
            <a:noFill/>
            <a:ln w="9525">
              <a:solidFill>
                <a:srgbClr val="000000"/>
              </a:solidFill>
              <a:prstDash val="dash"/>
              <a:round/>
              <a:headEnd/>
              <a:tailEnd/>
            </a:ln>
          </p:spPr>
          <p:txBody>
            <a:bodyPr lIns="18000" tIns="10800" rIns="18000" bIns="10800"/>
            <a:lstStyle/>
            <a:p>
              <a:endParaRPr lang="zh-CN" altLang="en-US">
                <a:ea typeface="华文细黑"/>
              </a:endParaRPr>
            </a:p>
          </p:txBody>
        </p:sp>
        <p:grpSp>
          <p:nvGrpSpPr>
            <p:cNvPr id="41993" name="Group 36"/>
            <p:cNvGrpSpPr>
              <a:grpSpLocks/>
            </p:cNvGrpSpPr>
            <p:nvPr/>
          </p:nvGrpSpPr>
          <p:grpSpPr bwMode="auto">
            <a:xfrm>
              <a:off x="3529013" y="3238504"/>
              <a:ext cx="4338638" cy="2981329"/>
              <a:chOff x="2223" y="2040"/>
              <a:chExt cx="2733" cy="1878"/>
            </a:xfrm>
          </p:grpSpPr>
          <p:sp>
            <p:nvSpPr>
              <p:cNvPr id="11" name="Text Box 18"/>
              <p:cNvSpPr txBox="1">
                <a:spLocks noChangeArrowheads="1"/>
              </p:cNvSpPr>
              <p:nvPr/>
            </p:nvSpPr>
            <p:spPr bwMode="auto">
              <a:xfrm>
                <a:off x="2223" y="3528"/>
                <a:ext cx="848" cy="255"/>
              </a:xfrm>
              <a:prstGeom prst="rect">
                <a:avLst/>
              </a:prstGeom>
              <a:ln>
                <a:headEnd/>
                <a:tailEnd/>
              </a:ln>
            </p:spPr>
            <p:style>
              <a:lnRef idx="1">
                <a:schemeClr val="dk1"/>
              </a:lnRef>
              <a:fillRef idx="2">
                <a:schemeClr val="dk1"/>
              </a:fillRef>
              <a:effectRef idx="1">
                <a:schemeClr val="dk1"/>
              </a:effectRef>
              <a:fontRef idx="minor">
                <a:schemeClr val="dk1"/>
              </a:fontRef>
            </p:style>
            <p:txBody>
              <a:bodyPr lIns="18000" tIns="10800" rIns="18000" bIns="10800"/>
              <a:lstStyle/>
              <a:p>
                <a:pPr algn="ctr" eaLnBrk="0" fontAlgn="auto" hangingPunct="0">
                  <a:spcBef>
                    <a:spcPts val="0"/>
                  </a:spcBef>
                  <a:spcAft>
                    <a:spcPts val="0"/>
                  </a:spcAft>
                  <a:defRPr/>
                </a:pPr>
                <a:r>
                  <a:rPr lang="zh-CN" altLang="en-US" sz="1600" b="1" dirty="0">
                    <a:latin typeface="Times New Roman" pitchFamily="18" charset="0"/>
                  </a:rPr>
                  <a:t>基金管理公司</a:t>
                </a:r>
              </a:p>
            </p:txBody>
          </p:sp>
          <p:sp>
            <p:nvSpPr>
              <p:cNvPr id="41995" name="AutoShape 20"/>
              <p:cNvSpPr>
                <a:spLocks noChangeArrowheads="1"/>
              </p:cNvSpPr>
              <p:nvPr/>
            </p:nvSpPr>
            <p:spPr bwMode="auto">
              <a:xfrm>
                <a:off x="4579" y="2401"/>
                <a:ext cx="94" cy="1087"/>
              </a:xfrm>
              <a:prstGeom prst="upDownArrow">
                <a:avLst>
                  <a:gd name="adj1" fmla="val 50000"/>
                  <a:gd name="adj2" fmla="val 231277"/>
                </a:avLst>
              </a:prstGeom>
              <a:solidFill>
                <a:srgbClr val="FFFFFF"/>
              </a:solidFill>
              <a:ln w="9525">
                <a:solidFill>
                  <a:srgbClr val="000000"/>
                </a:solidFill>
                <a:miter lim="800000"/>
                <a:headEnd/>
                <a:tailEnd/>
              </a:ln>
            </p:spPr>
            <p:txBody>
              <a:bodyPr vert="eaVert" lIns="18000" tIns="10800" rIns="18000" bIns="10800"/>
              <a:lstStyle/>
              <a:p>
                <a:endParaRPr lang="zh-CN" altLang="en-US">
                  <a:ea typeface="华文细黑"/>
                </a:endParaRPr>
              </a:p>
            </p:txBody>
          </p:sp>
          <p:sp>
            <p:nvSpPr>
              <p:cNvPr id="41996" name="AutoShape 21"/>
              <p:cNvSpPr>
                <a:spLocks noChangeArrowheads="1"/>
              </p:cNvSpPr>
              <p:nvPr/>
            </p:nvSpPr>
            <p:spPr bwMode="auto">
              <a:xfrm>
                <a:off x="2600" y="2401"/>
                <a:ext cx="94" cy="1087"/>
              </a:xfrm>
              <a:prstGeom prst="upArrow">
                <a:avLst>
                  <a:gd name="adj1" fmla="val 50000"/>
                  <a:gd name="adj2" fmla="val 289096"/>
                </a:avLst>
              </a:prstGeom>
              <a:solidFill>
                <a:srgbClr val="FFFFFF"/>
              </a:solidFill>
              <a:ln w="9525">
                <a:solidFill>
                  <a:srgbClr val="000000"/>
                </a:solidFill>
                <a:miter lim="800000"/>
                <a:headEnd/>
                <a:tailEnd/>
              </a:ln>
            </p:spPr>
            <p:txBody>
              <a:bodyPr vert="eaVert" lIns="18000" tIns="10800" rIns="18000" bIns="10800"/>
              <a:lstStyle/>
              <a:p>
                <a:endParaRPr lang="zh-CN" altLang="en-US">
                  <a:ea typeface="华文细黑"/>
                </a:endParaRPr>
              </a:p>
            </p:txBody>
          </p:sp>
          <p:sp>
            <p:nvSpPr>
              <p:cNvPr id="41997" name="Text Box 22"/>
              <p:cNvSpPr txBox="1">
                <a:spLocks noChangeArrowheads="1"/>
              </p:cNvSpPr>
              <p:nvPr/>
            </p:nvSpPr>
            <p:spPr bwMode="auto">
              <a:xfrm>
                <a:off x="2694" y="2438"/>
                <a:ext cx="283" cy="994"/>
              </a:xfrm>
              <a:prstGeom prst="rect">
                <a:avLst/>
              </a:prstGeom>
              <a:noFill/>
              <a:ln w="9525">
                <a:noFill/>
                <a:miter lim="800000"/>
                <a:headEnd/>
                <a:tailEnd/>
              </a:ln>
            </p:spPr>
            <p:txBody>
              <a:bodyPr vert="eaVert" lIns="18000" tIns="10800" rIns="18000" bIns="10800"/>
              <a:lstStyle/>
              <a:p>
                <a:pPr algn="ctr" eaLnBrk="0" hangingPunct="0"/>
                <a:r>
                  <a:rPr lang="zh-CN" altLang="en-US" sz="1600" b="1">
                    <a:latin typeface="宋体" charset="-122"/>
                    <a:ea typeface="华文细黑"/>
                  </a:rPr>
                  <a:t>确认授权</a:t>
                </a:r>
              </a:p>
            </p:txBody>
          </p:sp>
          <p:sp>
            <p:nvSpPr>
              <p:cNvPr id="41998" name="Text Box 23"/>
              <p:cNvSpPr txBox="1">
                <a:spLocks noChangeArrowheads="1"/>
              </p:cNvSpPr>
              <p:nvPr/>
            </p:nvSpPr>
            <p:spPr bwMode="auto">
              <a:xfrm>
                <a:off x="2317" y="2504"/>
                <a:ext cx="283" cy="866"/>
              </a:xfrm>
              <a:prstGeom prst="rect">
                <a:avLst/>
              </a:prstGeom>
              <a:noFill/>
              <a:ln w="9525">
                <a:noFill/>
                <a:miter lim="800000"/>
                <a:headEnd/>
                <a:tailEnd/>
              </a:ln>
            </p:spPr>
            <p:txBody>
              <a:bodyPr vert="eaVert" lIns="18000" tIns="10800" rIns="18000" bIns="10800"/>
              <a:lstStyle/>
              <a:p>
                <a:pPr algn="ctr" eaLnBrk="0" hangingPunct="0"/>
                <a:r>
                  <a:rPr lang="zh-CN" altLang="en-US" sz="1600" b="1">
                    <a:latin typeface="宋体" charset="-122"/>
                    <a:ea typeface="华文细黑"/>
                  </a:rPr>
                  <a:t>申购赎回清单</a:t>
                </a:r>
              </a:p>
            </p:txBody>
          </p:sp>
          <p:sp>
            <p:nvSpPr>
              <p:cNvPr id="41999" name="AutoShape 24"/>
              <p:cNvSpPr>
                <a:spLocks noChangeArrowheads="1"/>
              </p:cNvSpPr>
              <p:nvPr/>
            </p:nvSpPr>
            <p:spPr bwMode="auto">
              <a:xfrm>
                <a:off x="2977" y="2202"/>
                <a:ext cx="1225" cy="66"/>
              </a:xfrm>
              <a:prstGeom prst="leftRightArrow">
                <a:avLst>
                  <a:gd name="adj1" fmla="val 50000"/>
                  <a:gd name="adj2" fmla="val 371212"/>
                </a:avLst>
              </a:prstGeom>
              <a:solidFill>
                <a:srgbClr val="FFFFFF"/>
              </a:solidFill>
              <a:ln w="9525">
                <a:solidFill>
                  <a:srgbClr val="000000"/>
                </a:solidFill>
                <a:miter lim="800000"/>
                <a:headEnd/>
                <a:tailEnd/>
              </a:ln>
            </p:spPr>
            <p:txBody>
              <a:bodyPr lIns="18000" tIns="10800" rIns="18000" bIns="10800"/>
              <a:lstStyle/>
              <a:p>
                <a:endParaRPr lang="zh-CN" altLang="en-US">
                  <a:ea typeface="华文细黑"/>
                </a:endParaRPr>
              </a:p>
            </p:txBody>
          </p:sp>
          <p:sp>
            <p:nvSpPr>
              <p:cNvPr id="42000" name="Text Box 25"/>
              <p:cNvSpPr txBox="1">
                <a:spLocks noChangeArrowheads="1"/>
              </p:cNvSpPr>
              <p:nvPr/>
            </p:nvSpPr>
            <p:spPr bwMode="auto">
              <a:xfrm>
                <a:off x="3260" y="2040"/>
                <a:ext cx="754" cy="192"/>
              </a:xfrm>
              <a:prstGeom prst="rect">
                <a:avLst/>
              </a:prstGeom>
              <a:noFill/>
              <a:ln w="9525">
                <a:noFill/>
                <a:miter lim="800000"/>
                <a:headEnd/>
                <a:tailEnd/>
              </a:ln>
            </p:spPr>
            <p:txBody>
              <a:bodyPr lIns="18000" tIns="10800" rIns="18000" bIns="10800"/>
              <a:lstStyle/>
              <a:p>
                <a:pPr algn="ctr" eaLnBrk="0" hangingPunct="0"/>
                <a:r>
                  <a:rPr lang="zh-CN" altLang="en-US" sz="1600" b="1">
                    <a:latin typeface="宋体" charset="-122"/>
                    <a:ea typeface="华文细黑"/>
                  </a:rPr>
                  <a:t>成交回报</a:t>
                </a:r>
              </a:p>
            </p:txBody>
          </p:sp>
          <p:sp>
            <p:nvSpPr>
              <p:cNvPr id="42001" name="Text Box 26"/>
              <p:cNvSpPr txBox="1">
                <a:spLocks noChangeArrowheads="1"/>
              </p:cNvSpPr>
              <p:nvPr/>
            </p:nvSpPr>
            <p:spPr bwMode="auto">
              <a:xfrm>
                <a:off x="3260" y="2268"/>
                <a:ext cx="848" cy="192"/>
              </a:xfrm>
              <a:prstGeom prst="rect">
                <a:avLst/>
              </a:prstGeom>
              <a:noFill/>
              <a:ln w="9525">
                <a:noFill/>
                <a:miter lim="800000"/>
                <a:headEnd/>
                <a:tailEnd/>
              </a:ln>
            </p:spPr>
            <p:txBody>
              <a:bodyPr lIns="18000" tIns="10800" rIns="18000" bIns="10800"/>
              <a:lstStyle/>
              <a:p>
                <a:pPr algn="ctr" eaLnBrk="0" hangingPunct="0"/>
                <a:r>
                  <a:rPr lang="zh-CN" altLang="en-US" sz="1600" b="1">
                    <a:latin typeface="宋体" charset="-122"/>
                    <a:ea typeface="华文细黑"/>
                  </a:rPr>
                  <a:t>结算数据</a:t>
                </a:r>
              </a:p>
            </p:txBody>
          </p:sp>
          <p:sp>
            <p:nvSpPr>
              <p:cNvPr id="19" name="Text Box 27"/>
              <p:cNvSpPr txBox="1">
                <a:spLocks noChangeArrowheads="1"/>
              </p:cNvSpPr>
              <p:nvPr/>
            </p:nvSpPr>
            <p:spPr bwMode="auto">
              <a:xfrm>
                <a:off x="4273" y="3528"/>
                <a:ext cx="660" cy="255"/>
              </a:xfrm>
              <a:prstGeom prst="rect">
                <a:avLst/>
              </a:prstGeom>
              <a:ln>
                <a:headEnd/>
                <a:tailEnd/>
              </a:ln>
            </p:spPr>
            <p:style>
              <a:lnRef idx="1">
                <a:schemeClr val="dk1"/>
              </a:lnRef>
              <a:fillRef idx="2">
                <a:schemeClr val="dk1"/>
              </a:fillRef>
              <a:effectRef idx="1">
                <a:schemeClr val="dk1"/>
              </a:effectRef>
              <a:fontRef idx="minor">
                <a:schemeClr val="dk1"/>
              </a:fontRef>
            </p:style>
            <p:txBody>
              <a:bodyPr lIns="18000" tIns="10800" rIns="18000" bIns="10800"/>
              <a:lstStyle/>
              <a:p>
                <a:pPr algn="ctr" eaLnBrk="0" fontAlgn="auto" hangingPunct="0">
                  <a:spcBef>
                    <a:spcPts val="0"/>
                  </a:spcBef>
                  <a:spcAft>
                    <a:spcPts val="0"/>
                  </a:spcAft>
                  <a:defRPr/>
                </a:pPr>
                <a:r>
                  <a:rPr lang="zh-CN" altLang="en-US" sz="1600" b="1" dirty="0">
                    <a:latin typeface="Times New Roman" pitchFamily="18" charset="0"/>
                  </a:rPr>
                  <a:t>托管银行</a:t>
                </a:r>
              </a:p>
            </p:txBody>
          </p:sp>
          <p:sp>
            <p:nvSpPr>
              <p:cNvPr id="42003" name="AutoShape 29"/>
              <p:cNvSpPr>
                <a:spLocks noChangeArrowheads="1"/>
              </p:cNvSpPr>
              <p:nvPr/>
            </p:nvSpPr>
            <p:spPr bwMode="auto">
              <a:xfrm>
                <a:off x="3048" y="3655"/>
                <a:ext cx="1225" cy="66"/>
              </a:xfrm>
              <a:prstGeom prst="leftRightArrow">
                <a:avLst>
                  <a:gd name="adj1" fmla="val 50000"/>
                  <a:gd name="adj2" fmla="val 371212"/>
                </a:avLst>
              </a:prstGeom>
              <a:solidFill>
                <a:srgbClr val="FFFFFF"/>
              </a:solidFill>
              <a:ln w="9525">
                <a:solidFill>
                  <a:srgbClr val="000000"/>
                </a:solidFill>
                <a:miter lim="800000"/>
                <a:headEnd/>
                <a:tailEnd/>
              </a:ln>
            </p:spPr>
            <p:txBody>
              <a:bodyPr lIns="18000" tIns="10800" rIns="18000" bIns="10800"/>
              <a:lstStyle/>
              <a:p>
                <a:endParaRPr lang="zh-CN" altLang="en-US">
                  <a:ea typeface="华文细黑"/>
                </a:endParaRPr>
              </a:p>
            </p:txBody>
          </p:sp>
          <p:sp>
            <p:nvSpPr>
              <p:cNvPr id="42004" name="Text Box 30"/>
              <p:cNvSpPr txBox="1">
                <a:spLocks noChangeArrowheads="1"/>
              </p:cNvSpPr>
              <p:nvPr/>
            </p:nvSpPr>
            <p:spPr bwMode="auto">
              <a:xfrm>
                <a:off x="4296" y="2703"/>
                <a:ext cx="283" cy="416"/>
              </a:xfrm>
              <a:prstGeom prst="rect">
                <a:avLst/>
              </a:prstGeom>
              <a:noFill/>
              <a:ln w="9525">
                <a:noFill/>
                <a:miter lim="800000"/>
                <a:headEnd/>
                <a:tailEnd/>
              </a:ln>
            </p:spPr>
            <p:txBody>
              <a:bodyPr vert="eaVert" lIns="18000" tIns="10800" rIns="18000" bIns="10800"/>
              <a:lstStyle/>
              <a:p>
                <a:pPr algn="ctr" eaLnBrk="0" hangingPunct="0"/>
                <a:r>
                  <a:rPr lang="zh-CN" altLang="en-US" sz="1600" b="1">
                    <a:latin typeface="宋体" charset="-122"/>
                    <a:ea typeface="华文细黑"/>
                  </a:rPr>
                  <a:t>结算</a:t>
                </a:r>
              </a:p>
            </p:txBody>
          </p:sp>
          <p:sp>
            <p:nvSpPr>
              <p:cNvPr id="42005" name="Text Box 31"/>
              <p:cNvSpPr txBox="1">
                <a:spLocks noChangeArrowheads="1"/>
              </p:cNvSpPr>
              <p:nvPr/>
            </p:nvSpPr>
            <p:spPr bwMode="auto">
              <a:xfrm>
                <a:off x="4673" y="2571"/>
                <a:ext cx="283" cy="675"/>
              </a:xfrm>
              <a:prstGeom prst="rect">
                <a:avLst/>
              </a:prstGeom>
              <a:noFill/>
              <a:ln w="9525">
                <a:noFill/>
                <a:miter lim="800000"/>
                <a:headEnd/>
                <a:tailEnd/>
              </a:ln>
            </p:spPr>
            <p:txBody>
              <a:bodyPr vert="eaVert" lIns="18000" tIns="10800" rIns="18000" bIns="10800"/>
              <a:lstStyle/>
              <a:p>
                <a:pPr algn="ctr" eaLnBrk="0" hangingPunct="0"/>
                <a:r>
                  <a:rPr lang="zh-CN" altLang="en-US" sz="1600" b="1">
                    <a:latin typeface="宋体" charset="-122"/>
                    <a:ea typeface="华文细黑"/>
                  </a:rPr>
                  <a:t>现金及证券</a:t>
                </a:r>
              </a:p>
            </p:txBody>
          </p:sp>
          <p:sp>
            <p:nvSpPr>
              <p:cNvPr id="42006" name="Text Box 32"/>
              <p:cNvSpPr txBox="1">
                <a:spLocks noChangeArrowheads="1"/>
              </p:cNvSpPr>
              <p:nvPr/>
            </p:nvSpPr>
            <p:spPr bwMode="auto">
              <a:xfrm>
                <a:off x="3330" y="3461"/>
                <a:ext cx="684" cy="192"/>
              </a:xfrm>
              <a:prstGeom prst="rect">
                <a:avLst/>
              </a:prstGeom>
              <a:noFill/>
              <a:ln w="9525">
                <a:noFill/>
                <a:miter lim="800000"/>
                <a:headEnd/>
                <a:tailEnd/>
              </a:ln>
            </p:spPr>
            <p:txBody>
              <a:bodyPr lIns="18000" tIns="10800" rIns="18000" bIns="10800"/>
              <a:lstStyle/>
              <a:p>
                <a:pPr algn="ctr" eaLnBrk="0" hangingPunct="0"/>
                <a:r>
                  <a:rPr lang="zh-CN" altLang="en-US" sz="1600" b="1">
                    <a:latin typeface="宋体" charset="-122"/>
                    <a:ea typeface="华文细黑"/>
                  </a:rPr>
                  <a:t>监督</a:t>
                </a:r>
              </a:p>
            </p:txBody>
          </p:sp>
          <p:sp>
            <p:nvSpPr>
              <p:cNvPr id="42007" name="Text Box 33"/>
              <p:cNvSpPr txBox="1">
                <a:spLocks noChangeArrowheads="1"/>
              </p:cNvSpPr>
              <p:nvPr/>
            </p:nvSpPr>
            <p:spPr bwMode="auto">
              <a:xfrm>
                <a:off x="3330" y="3726"/>
                <a:ext cx="684" cy="192"/>
              </a:xfrm>
              <a:prstGeom prst="rect">
                <a:avLst/>
              </a:prstGeom>
              <a:noFill/>
              <a:ln w="9525">
                <a:noFill/>
                <a:miter lim="800000"/>
                <a:headEnd/>
                <a:tailEnd/>
              </a:ln>
            </p:spPr>
            <p:txBody>
              <a:bodyPr lIns="18000" tIns="10800" rIns="18000" bIns="10800"/>
              <a:lstStyle/>
              <a:p>
                <a:pPr algn="ctr" eaLnBrk="0" hangingPunct="0"/>
                <a:r>
                  <a:rPr lang="zh-CN" altLang="en-US" sz="1600" b="1">
                    <a:latin typeface="宋体" charset="-122"/>
                    <a:ea typeface="华文细黑"/>
                  </a:rPr>
                  <a:t>复核</a:t>
                </a:r>
              </a:p>
            </p:txBody>
          </p:sp>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跨市场申赎流程</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D8C04AC9-DD32-4A5C-BB5C-49CBFC6CEDFD}" type="slidenum">
              <a:rPr lang="zh-CN" altLang="en-US"/>
              <a:pPr>
                <a:defRPr/>
              </a:pPr>
              <a:t>25</a:t>
            </a:fld>
            <a:endParaRPr lang="zh-CN" altLang="en-US"/>
          </a:p>
        </p:txBody>
      </p:sp>
      <p:sp>
        <p:nvSpPr>
          <p:cNvPr id="32" name="灯片编号占位符 5"/>
          <p:cNvSpPr txBox="1">
            <a:spLocks/>
          </p:cNvSpPr>
          <p:nvPr/>
        </p:nvSpPr>
        <p:spPr>
          <a:xfrm>
            <a:off x="6607175" y="6356350"/>
            <a:ext cx="2012950" cy="365125"/>
          </a:xfrm>
          <a:prstGeom prst="rect">
            <a:avLst/>
          </a:prstGeom>
          <a:noFill/>
        </p:spPr>
        <p:txBody>
          <a:bodyPr anchor="ctr"/>
          <a:lstStyle/>
          <a:p>
            <a:pPr algn="r" fontAlgn="auto">
              <a:spcBef>
                <a:spcPts val="0"/>
              </a:spcBef>
              <a:spcAft>
                <a:spcPts val="0"/>
              </a:spcAft>
              <a:defRPr/>
            </a:pPr>
            <a:fld id="{59CE4FEA-89BF-40A2-8914-09C4B5F3CD4F}" type="slidenum">
              <a:rPr lang="en-US" altLang="zh-CN" sz="1200">
                <a:solidFill>
                  <a:schemeClr val="tx1">
                    <a:tint val="75000"/>
                  </a:schemeClr>
                </a:solidFill>
                <a:latin typeface="+mn-lt"/>
                <a:ea typeface="+mn-ea"/>
                <a:cs typeface="+mn-cs"/>
              </a:rPr>
              <a:pPr algn="r" fontAlgn="auto">
                <a:spcBef>
                  <a:spcPts val="0"/>
                </a:spcBef>
                <a:spcAft>
                  <a:spcPts val="0"/>
                </a:spcAft>
                <a:defRPr/>
              </a:pPr>
              <a:t>25</a:t>
            </a:fld>
            <a:endParaRPr lang="en-US" altLang="zh-CN" sz="1200">
              <a:solidFill>
                <a:schemeClr val="tx1">
                  <a:tint val="75000"/>
                </a:schemeClr>
              </a:solidFill>
              <a:latin typeface="+mn-lt"/>
              <a:ea typeface="+mn-ea"/>
              <a:cs typeface="+mn-cs"/>
            </a:endParaRPr>
          </a:p>
        </p:txBody>
      </p:sp>
      <p:sp>
        <p:nvSpPr>
          <p:cNvPr id="33" name="AutoShape 2"/>
          <p:cNvSpPr txBox="1">
            <a:spLocks noChangeArrowheads="1"/>
          </p:cNvSpPr>
          <p:nvPr/>
        </p:nvSpPr>
        <p:spPr>
          <a:xfrm>
            <a:off x="533400" y="201613"/>
            <a:ext cx="8077200" cy="633412"/>
          </a:xfrm>
          <a:prstGeom prst="rect">
            <a:avLst/>
          </a:prstGeom>
        </p:spPr>
        <p:txBody>
          <a:bodyPr lIns="0" rIns="0" anchor="ctr"/>
          <a:lstStyle/>
          <a:p>
            <a:pPr algn="ctr" fontAlgn="auto">
              <a:spcAft>
                <a:spcPts val="0"/>
              </a:spcAft>
              <a:defRPr/>
            </a:pPr>
            <a:r>
              <a:rPr lang="zh-CN" altLang="en-US" sz="3200">
                <a:solidFill>
                  <a:schemeClr val="accent2"/>
                </a:solidFill>
                <a:latin typeface="+mj-ea"/>
                <a:ea typeface="+mj-ea"/>
                <a:cs typeface="+mj-cs"/>
              </a:rPr>
              <a:t/>
            </a:r>
            <a:br>
              <a:rPr lang="zh-CN" altLang="en-US" sz="3200">
                <a:solidFill>
                  <a:schemeClr val="accent2"/>
                </a:solidFill>
                <a:latin typeface="+mj-ea"/>
                <a:ea typeface="+mj-ea"/>
                <a:cs typeface="+mj-cs"/>
              </a:rPr>
            </a:br>
            <a:endParaRPr lang="zh-CN" altLang="en-US" sz="3200" dirty="0">
              <a:solidFill>
                <a:schemeClr val="accent2"/>
              </a:solidFill>
              <a:latin typeface="+mj-ea"/>
              <a:ea typeface="+mj-ea"/>
              <a:cs typeface="+mj-cs"/>
            </a:endParaRPr>
          </a:p>
        </p:txBody>
      </p:sp>
      <p:sp>
        <p:nvSpPr>
          <p:cNvPr id="37" name="圆角矩形 36"/>
          <p:cNvSpPr/>
          <p:nvPr/>
        </p:nvSpPr>
        <p:spPr>
          <a:xfrm>
            <a:off x="3929063" y="5572125"/>
            <a:ext cx="1714500" cy="500063"/>
          </a:xfrm>
          <a:prstGeom prst="round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zh-CN" altLang="en-US" dirty="0"/>
              <a:t>基金公司</a:t>
            </a:r>
          </a:p>
        </p:txBody>
      </p:sp>
      <p:sp>
        <p:nvSpPr>
          <p:cNvPr id="34" name="圆角矩形 33"/>
          <p:cNvSpPr/>
          <p:nvPr/>
        </p:nvSpPr>
        <p:spPr>
          <a:xfrm>
            <a:off x="3929063" y="1857375"/>
            <a:ext cx="1643062" cy="571500"/>
          </a:xfrm>
          <a:prstGeom prst="round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zh-CN" altLang="en-US" dirty="0"/>
              <a:t>投资者</a:t>
            </a:r>
          </a:p>
        </p:txBody>
      </p:sp>
      <p:sp>
        <p:nvSpPr>
          <p:cNvPr id="35" name="圆角矩形 34"/>
          <p:cNvSpPr/>
          <p:nvPr/>
        </p:nvSpPr>
        <p:spPr>
          <a:xfrm>
            <a:off x="3929063" y="2857500"/>
            <a:ext cx="1714500" cy="642938"/>
          </a:xfrm>
          <a:prstGeom prst="round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altLang="zh-CN" dirty="0"/>
              <a:t>PD</a:t>
            </a:r>
            <a:r>
              <a:rPr lang="zh-CN" altLang="en-US" dirty="0"/>
              <a:t>券商</a:t>
            </a:r>
            <a:endParaRPr lang="en-US" altLang="zh-CN" dirty="0"/>
          </a:p>
          <a:p>
            <a:pPr algn="ctr" fontAlgn="auto">
              <a:spcBef>
                <a:spcPts val="0"/>
              </a:spcBef>
              <a:spcAft>
                <a:spcPts val="0"/>
              </a:spcAft>
              <a:defRPr/>
            </a:pPr>
            <a:r>
              <a:rPr lang="zh-CN" altLang="en-US" b="1" dirty="0">
                <a:solidFill>
                  <a:schemeClr val="accent1"/>
                </a:solidFill>
              </a:rPr>
              <a:t>基金直销</a:t>
            </a:r>
            <a:endParaRPr lang="zh-CN" altLang="en-US" b="1" dirty="0">
              <a:solidFill>
                <a:schemeClr val="accent1"/>
              </a:solidFill>
            </a:endParaRPr>
          </a:p>
        </p:txBody>
      </p:sp>
      <p:sp>
        <p:nvSpPr>
          <p:cNvPr id="36" name="矩形 35"/>
          <p:cNvSpPr/>
          <p:nvPr/>
        </p:nvSpPr>
        <p:spPr>
          <a:xfrm>
            <a:off x="3929063" y="4214813"/>
            <a:ext cx="1714500" cy="714375"/>
          </a:xfrm>
          <a:prstGeom prst="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zh-CN" altLang="en-US" dirty="0">
                <a:solidFill>
                  <a:srgbClr val="A50021"/>
                </a:solidFill>
              </a:rPr>
              <a:t>公司总部</a:t>
            </a:r>
            <a:endParaRPr lang="en-US" altLang="zh-CN" dirty="0">
              <a:solidFill>
                <a:srgbClr val="A50021"/>
              </a:solidFill>
            </a:endParaRPr>
          </a:p>
          <a:p>
            <a:pPr algn="ctr" fontAlgn="auto">
              <a:spcBef>
                <a:spcPts val="0"/>
              </a:spcBef>
              <a:spcAft>
                <a:spcPts val="0"/>
              </a:spcAft>
              <a:defRPr/>
            </a:pPr>
            <a:r>
              <a:rPr lang="zh-CN" altLang="en-US" dirty="0">
                <a:solidFill>
                  <a:srgbClr val="A50021"/>
                </a:solidFill>
              </a:rPr>
              <a:t>基金业务系统</a:t>
            </a:r>
          </a:p>
        </p:txBody>
      </p:sp>
      <p:cxnSp>
        <p:nvCxnSpPr>
          <p:cNvPr id="38" name="直接箭头连接符 37"/>
          <p:cNvCxnSpPr/>
          <p:nvPr/>
        </p:nvCxnSpPr>
        <p:spPr>
          <a:xfrm rot="5400000">
            <a:off x="4070350" y="2643188"/>
            <a:ext cx="430213" cy="15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直接箭头连接符 38"/>
          <p:cNvCxnSpPr/>
          <p:nvPr/>
        </p:nvCxnSpPr>
        <p:spPr>
          <a:xfrm rot="5400000">
            <a:off x="3928269" y="3858419"/>
            <a:ext cx="714375" cy="15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0" name="矩形 39"/>
          <p:cNvSpPr/>
          <p:nvPr/>
        </p:nvSpPr>
        <p:spPr>
          <a:xfrm>
            <a:off x="1143000" y="4214813"/>
            <a:ext cx="1571625" cy="714375"/>
          </a:xfrm>
          <a:prstGeom prst="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zh-CN" altLang="en-US" dirty="0">
                <a:solidFill>
                  <a:srgbClr val="A50021"/>
                </a:solidFill>
              </a:rPr>
              <a:t>深圳</a:t>
            </a:r>
            <a:endParaRPr lang="en-US" altLang="zh-CN" dirty="0">
              <a:solidFill>
                <a:srgbClr val="A50021"/>
              </a:solidFill>
            </a:endParaRPr>
          </a:p>
          <a:p>
            <a:pPr algn="ctr" fontAlgn="auto">
              <a:spcBef>
                <a:spcPts val="0"/>
              </a:spcBef>
              <a:spcAft>
                <a:spcPts val="0"/>
              </a:spcAft>
              <a:defRPr/>
            </a:pPr>
            <a:r>
              <a:rPr lang="zh-CN" altLang="en-US" dirty="0">
                <a:solidFill>
                  <a:srgbClr val="A50021"/>
                </a:solidFill>
              </a:rPr>
              <a:t>登记结算系统</a:t>
            </a:r>
          </a:p>
        </p:txBody>
      </p:sp>
      <p:sp>
        <p:nvSpPr>
          <p:cNvPr id="41" name="矩形 40"/>
          <p:cNvSpPr/>
          <p:nvPr/>
        </p:nvSpPr>
        <p:spPr>
          <a:xfrm>
            <a:off x="6786563" y="4214813"/>
            <a:ext cx="1643062" cy="714375"/>
          </a:xfrm>
          <a:prstGeom prst="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zh-CN" altLang="en-US" dirty="0">
                <a:solidFill>
                  <a:srgbClr val="A50021"/>
                </a:solidFill>
              </a:rPr>
              <a:t>上海</a:t>
            </a:r>
            <a:endParaRPr lang="en-US" altLang="zh-CN" dirty="0">
              <a:solidFill>
                <a:srgbClr val="A50021"/>
              </a:solidFill>
            </a:endParaRPr>
          </a:p>
          <a:p>
            <a:pPr algn="ctr" fontAlgn="auto">
              <a:spcBef>
                <a:spcPts val="0"/>
              </a:spcBef>
              <a:spcAft>
                <a:spcPts val="0"/>
              </a:spcAft>
              <a:defRPr/>
            </a:pPr>
            <a:r>
              <a:rPr lang="zh-CN" altLang="en-US" dirty="0">
                <a:solidFill>
                  <a:srgbClr val="A50021"/>
                </a:solidFill>
              </a:rPr>
              <a:t>登记结算系统</a:t>
            </a:r>
          </a:p>
        </p:txBody>
      </p:sp>
      <p:cxnSp>
        <p:nvCxnSpPr>
          <p:cNvPr id="42" name="直接箭头连接符 41"/>
          <p:cNvCxnSpPr/>
          <p:nvPr/>
        </p:nvCxnSpPr>
        <p:spPr>
          <a:xfrm rot="10800000">
            <a:off x="2714625" y="4429125"/>
            <a:ext cx="1214438" cy="1588"/>
          </a:xfrm>
          <a:prstGeom prst="straightConnector1">
            <a:avLst/>
          </a:prstGeom>
          <a:ln>
            <a:solidFill>
              <a:srgbClr val="A50021"/>
            </a:solidFill>
            <a:headEnd type="arrow"/>
            <a:tailEnd type="arrow"/>
          </a:ln>
        </p:spPr>
        <p:style>
          <a:lnRef idx="2">
            <a:schemeClr val="accent6"/>
          </a:lnRef>
          <a:fillRef idx="0">
            <a:schemeClr val="accent6"/>
          </a:fillRef>
          <a:effectRef idx="1">
            <a:schemeClr val="accent6"/>
          </a:effectRef>
          <a:fontRef idx="minor">
            <a:schemeClr val="tx1"/>
          </a:fontRef>
        </p:style>
      </p:cxnSp>
      <p:cxnSp>
        <p:nvCxnSpPr>
          <p:cNvPr id="43" name="直接箭头连接符 42"/>
          <p:cNvCxnSpPr/>
          <p:nvPr/>
        </p:nvCxnSpPr>
        <p:spPr>
          <a:xfrm>
            <a:off x="5643563" y="4429125"/>
            <a:ext cx="1143000" cy="1588"/>
          </a:xfrm>
          <a:prstGeom prst="straightConnector1">
            <a:avLst/>
          </a:prstGeom>
          <a:ln>
            <a:solidFill>
              <a:srgbClr val="A50021"/>
            </a:solidFill>
            <a:headEnd type="arrow"/>
            <a:tailEnd type="arrow"/>
          </a:ln>
        </p:spPr>
        <p:style>
          <a:lnRef idx="2">
            <a:schemeClr val="accent2"/>
          </a:lnRef>
          <a:fillRef idx="0">
            <a:schemeClr val="accent2"/>
          </a:fillRef>
          <a:effectRef idx="1">
            <a:schemeClr val="accent2"/>
          </a:effectRef>
          <a:fontRef idx="minor">
            <a:schemeClr val="tx1"/>
          </a:fontRef>
        </p:style>
      </p:cxnSp>
      <p:cxnSp>
        <p:nvCxnSpPr>
          <p:cNvPr id="44" name="直接箭头连接符 43"/>
          <p:cNvCxnSpPr/>
          <p:nvPr/>
        </p:nvCxnSpPr>
        <p:spPr>
          <a:xfrm rot="5400000">
            <a:off x="3965575" y="5249863"/>
            <a:ext cx="642937" cy="158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45" name="直接箭头连接符 44"/>
          <p:cNvCxnSpPr/>
          <p:nvPr/>
        </p:nvCxnSpPr>
        <p:spPr>
          <a:xfrm rot="10800000">
            <a:off x="2714625" y="4714875"/>
            <a:ext cx="1214438" cy="1588"/>
          </a:xfrm>
          <a:prstGeom prst="straightConnector1">
            <a:avLst/>
          </a:prstGeom>
          <a:ln>
            <a:solidFill>
              <a:srgbClr val="A50021"/>
            </a:solidFill>
            <a:headEnd type="arrow"/>
            <a:tailEnd type="arrow"/>
          </a:ln>
        </p:spPr>
        <p:style>
          <a:lnRef idx="2">
            <a:schemeClr val="accent4"/>
          </a:lnRef>
          <a:fillRef idx="0">
            <a:schemeClr val="accent4"/>
          </a:fillRef>
          <a:effectRef idx="1">
            <a:schemeClr val="accent4"/>
          </a:effectRef>
          <a:fontRef idx="minor">
            <a:schemeClr val="tx1"/>
          </a:fontRef>
        </p:style>
      </p:cxnSp>
      <p:cxnSp>
        <p:nvCxnSpPr>
          <p:cNvPr id="46" name="直接箭头连接符 45"/>
          <p:cNvCxnSpPr/>
          <p:nvPr/>
        </p:nvCxnSpPr>
        <p:spPr>
          <a:xfrm>
            <a:off x="5643563" y="4714875"/>
            <a:ext cx="1143000" cy="1588"/>
          </a:xfrm>
          <a:prstGeom prst="straightConnector1">
            <a:avLst/>
          </a:prstGeom>
          <a:ln>
            <a:solidFill>
              <a:srgbClr val="A50021"/>
            </a:solidFill>
            <a:headEnd type="arrow"/>
            <a:tailEnd type="arrow"/>
          </a:ln>
        </p:spPr>
        <p:style>
          <a:lnRef idx="2">
            <a:schemeClr val="accent4"/>
          </a:lnRef>
          <a:fillRef idx="0">
            <a:schemeClr val="accent4"/>
          </a:fillRef>
          <a:effectRef idx="1">
            <a:schemeClr val="accent4"/>
          </a:effectRef>
          <a:fontRef idx="minor">
            <a:schemeClr val="tx1"/>
          </a:fontRef>
        </p:style>
      </p:cxnSp>
      <p:cxnSp>
        <p:nvCxnSpPr>
          <p:cNvPr id="47" name="形状 46"/>
          <p:cNvCxnSpPr>
            <a:stCxn id="40" idx="0"/>
            <a:endCxn id="35" idx="1"/>
          </p:cNvCxnSpPr>
          <p:nvPr/>
        </p:nvCxnSpPr>
        <p:spPr>
          <a:xfrm rot="5400000" flipH="1" flipV="1">
            <a:off x="2411413" y="2697163"/>
            <a:ext cx="1035050" cy="2000250"/>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48" name="形状 47"/>
          <p:cNvCxnSpPr>
            <a:stCxn id="41" idx="0"/>
            <a:endCxn id="35" idx="3"/>
          </p:cNvCxnSpPr>
          <p:nvPr/>
        </p:nvCxnSpPr>
        <p:spPr>
          <a:xfrm rot="16200000" flipV="1">
            <a:off x="6108701" y="2714625"/>
            <a:ext cx="1035050" cy="1965325"/>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49" name="形状 48"/>
          <p:cNvCxnSpPr>
            <a:stCxn id="40" idx="2"/>
            <a:endCxn id="37" idx="1"/>
          </p:cNvCxnSpPr>
          <p:nvPr/>
        </p:nvCxnSpPr>
        <p:spPr>
          <a:xfrm rot="16200000" flipH="1">
            <a:off x="2482057" y="4375944"/>
            <a:ext cx="893762" cy="2000250"/>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50" name="形状 49"/>
          <p:cNvCxnSpPr>
            <a:stCxn id="41" idx="2"/>
            <a:endCxn id="37" idx="3"/>
          </p:cNvCxnSpPr>
          <p:nvPr/>
        </p:nvCxnSpPr>
        <p:spPr>
          <a:xfrm rot="5400000">
            <a:off x="6178551" y="4394200"/>
            <a:ext cx="893762" cy="1963737"/>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51" name="直接箭头连接符 50"/>
          <p:cNvCxnSpPr/>
          <p:nvPr/>
        </p:nvCxnSpPr>
        <p:spPr>
          <a:xfrm rot="5400000">
            <a:off x="4822825" y="5251450"/>
            <a:ext cx="64293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2" name="直接箭头连接符 51"/>
          <p:cNvCxnSpPr/>
          <p:nvPr/>
        </p:nvCxnSpPr>
        <p:spPr>
          <a:xfrm rot="5400000" flipH="1" flipV="1">
            <a:off x="4929187" y="2643188"/>
            <a:ext cx="430213"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3" name="直接箭头连接符 52"/>
          <p:cNvCxnSpPr/>
          <p:nvPr/>
        </p:nvCxnSpPr>
        <p:spPr>
          <a:xfrm rot="5400000" flipH="1" flipV="1">
            <a:off x="4787106" y="3856832"/>
            <a:ext cx="714375"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4" name="TextBox 53"/>
          <p:cNvSpPr txBox="1">
            <a:spLocks noChangeArrowheads="1"/>
          </p:cNvSpPr>
          <p:nvPr/>
        </p:nvSpPr>
        <p:spPr bwMode="auto">
          <a:xfrm>
            <a:off x="3786188" y="2500313"/>
            <a:ext cx="428625"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1.1</a:t>
            </a:r>
            <a:endParaRPr lang="zh-CN" altLang="en-US" sz="1200" b="1">
              <a:solidFill>
                <a:srgbClr val="7030A0"/>
              </a:solidFill>
              <a:ea typeface="华文细黑"/>
            </a:endParaRPr>
          </a:p>
        </p:txBody>
      </p:sp>
      <p:sp>
        <p:nvSpPr>
          <p:cNvPr id="55" name="TextBox 54"/>
          <p:cNvSpPr txBox="1">
            <a:spLocks noChangeArrowheads="1"/>
          </p:cNvSpPr>
          <p:nvPr/>
        </p:nvSpPr>
        <p:spPr bwMode="auto">
          <a:xfrm>
            <a:off x="3786188" y="3714750"/>
            <a:ext cx="428625"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1.1</a:t>
            </a:r>
            <a:endParaRPr lang="zh-CN" altLang="en-US" sz="1200" b="1">
              <a:solidFill>
                <a:srgbClr val="7030A0"/>
              </a:solidFill>
              <a:ea typeface="华文细黑"/>
            </a:endParaRPr>
          </a:p>
        </p:txBody>
      </p:sp>
      <p:sp>
        <p:nvSpPr>
          <p:cNvPr id="56" name="TextBox 55"/>
          <p:cNvSpPr txBox="1">
            <a:spLocks noChangeArrowheads="1"/>
          </p:cNvSpPr>
          <p:nvPr/>
        </p:nvSpPr>
        <p:spPr bwMode="auto">
          <a:xfrm>
            <a:off x="3071813" y="4071938"/>
            <a:ext cx="500062"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1.2</a:t>
            </a:r>
            <a:endParaRPr lang="zh-CN" altLang="en-US" sz="1200" b="1">
              <a:solidFill>
                <a:srgbClr val="7030A0"/>
              </a:solidFill>
              <a:ea typeface="华文细黑"/>
            </a:endParaRPr>
          </a:p>
        </p:txBody>
      </p:sp>
      <p:sp>
        <p:nvSpPr>
          <p:cNvPr id="57" name="TextBox 56"/>
          <p:cNvSpPr txBox="1">
            <a:spLocks noChangeArrowheads="1"/>
          </p:cNvSpPr>
          <p:nvPr/>
        </p:nvSpPr>
        <p:spPr bwMode="auto">
          <a:xfrm>
            <a:off x="6000750" y="4071938"/>
            <a:ext cx="500063"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1.2</a:t>
            </a:r>
            <a:endParaRPr lang="zh-CN" altLang="en-US" sz="1200" b="1">
              <a:solidFill>
                <a:srgbClr val="7030A0"/>
              </a:solidFill>
              <a:ea typeface="华文细黑"/>
            </a:endParaRPr>
          </a:p>
        </p:txBody>
      </p:sp>
      <p:sp>
        <p:nvSpPr>
          <p:cNvPr id="58" name="TextBox 57"/>
          <p:cNvSpPr txBox="1">
            <a:spLocks noChangeArrowheads="1"/>
          </p:cNvSpPr>
          <p:nvPr/>
        </p:nvSpPr>
        <p:spPr bwMode="auto">
          <a:xfrm>
            <a:off x="3786188" y="5143500"/>
            <a:ext cx="500062"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2.1</a:t>
            </a:r>
            <a:endParaRPr lang="zh-CN" altLang="en-US" sz="1200" b="1">
              <a:solidFill>
                <a:srgbClr val="7030A0"/>
              </a:solidFill>
              <a:ea typeface="华文细黑"/>
            </a:endParaRPr>
          </a:p>
        </p:txBody>
      </p:sp>
      <p:sp>
        <p:nvSpPr>
          <p:cNvPr id="59" name="TextBox 58"/>
          <p:cNvSpPr txBox="1">
            <a:spLocks noChangeArrowheads="1"/>
          </p:cNvSpPr>
          <p:nvPr/>
        </p:nvSpPr>
        <p:spPr bwMode="auto">
          <a:xfrm>
            <a:off x="3071813" y="4714875"/>
            <a:ext cx="500062"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2.2</a:t>
            </a:r>
            <a:endParaRPr lang="zh-CN" altLang="en-US" sz="1200" b="1">
              <a:solidFill>
                <a:srgbClr val="7030A0"/>
              </a:solidFill>
              <a:ea typeface="华文细黑"/>
            </a:endParaRPr>
          </a:p>
        </p:txBody>
      </p:sp>
      <p:sp>
        <p:nvSpPr>
          <p:cNvPr id="60" name="TextBox 59"/>
          <p:cNvSpPr txBox="1">
            <a:spLocks noChangeArrowheads="1"/>
          </p:cNvSpPr>
          <p:nvPr/>
        </p:nvSpPr>
        <p:spPr bwMode="auto">
          <a:xfrm>
            <a:off x="6000750" y="4714875"/>
            <a:ext cx="500063"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2.2</a:t>
            </a:r>
            <a:endParaRPr lang="zh-CN" altLang="en-US" sz="1200" b="1">
              <a:solidFill>
                <a:srgbClr val="7030A0"/>
              </a:solidFill>
              <a:ea typeface="华文细黑"/>
            </a:endParaRPr>
          </a:p>
        </p:txBody>
      </p:sp>
      <p:sp>
        <p:nvSpPr>
          <p:cNvPr id="61" name="TextBox 60"/>
          <p:cNvSpPr txBox="1">
            <a:spLocks noChangeArrowheads="1"/>
          </p:cNvSpPr>
          <p:nvPr/>
        </p:nvSpPr>
        <p:spPr bwMode="auto">
          <a:xfrm>
            <a:off x="2357438" y="2928938"/>
            <a:ext cx="500062"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2.3</a:t>
            </a:r>
            <a:endParaRPr lang="zh-CN" altLang="en-US" sz="1200" b="1">
              <a:solidFill>
                <a:srgbClr val="7030A0"/>
              </a:solidFill>
              <a:ea typeface="华文细黑"/>
            </a:endParaRPr>
          </a:p>
        </p:txBody>
      </p:sp>
      <p:sp>
        <p:nvSpPr>
          <p:cNvPr id="62" name="TextBox 61"/>
          <p:cNvSpPr txBox="1">
            <a:spLocks noChangeArrowheads="1"/>
          </p:cNvSpPr>
          <p:nvPr/>
        </p:nvSpPr>
        <p:spPr bwMode="auto">
          <a:xfrm>
            <a:off x="2428875" y="5572125"/>
            <a:ext cx="500063"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2.3</a:t>
            </a:r>
            <a:endParaRPr lang="zh-CN" altLang="en-US" sz="1200" b="1">
              <a:solidFill>
                <a:srgbClr val="7030A0"/>
              </a:solidFill>
              <a:ea typeface="华文细黑"/>
            </a:endParaRPr>
          </a:p>
        </p:txBody>
      </p:sp>
      <p:sp>
        <p:nvSpPr>
          <p:cNvPr id="63" name="TextBox 62"/>
          <p:cNvSpPr txBox="1">
            <a:spLocks noChangeArrowheads="1"/>
          </p:cNvSpPr>
          <p:nvPr/>
        </p:nvSpPr>
        <p:spPr bwMode="auto">
          <a:xfrm>
            <a:off x="6500813" y="2928938"/>
            <a:ext cx="500062"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2.3</a:t>
            </a:r>
            <a:endParaRPr lang="zh-CN" altLang="en-US" sz="1200" b="1">
              <a:solidFill>
                <a:srgbClr val="7030A0"/>
              </a:solidFill>
              <a:ea typeface="华文细黑"/>
            </a:endParaRPr>
          </a:p>
        </p:txBody>
      </p:sp>
      <p:sp>
        <p:nvSpPr>
          <p:cNvPr id="64" name="TextBox 63"/>
          <p:cNvSpPr txBox="1">
            <a:spLocks noChangeArrowheads="1"/>
          </p:cNvSpPr>
          <p:nvPr/>
        </p:nvSpPr>
        <p:spPr bwMode="auto">
          <a:xfrm>
            <a:off x="6500813" y="5500688"/>
            <a:ext cx="500062"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2.3</a:t>
            </a:r>
            <a:endParaRPr lang="zh-CN" altLang="en-US" sz="1200" b="1">
              <a:solidFill>
                <a:srgbClr val="7030A0"/>
              </a:solidFill>
              <a:ea typeface="华文细黑"/>
            </a:endParaRPr>
          </a:p>
        </p:txBody>
      </p:sp>
      <p:sp>
        <p:nvSpPr>
          <p:cNvPr id="65" name="TextBox 64"/>
          <p:cNvSpPr txBox="1">
            <a:spLocks noChangeArrowheads="1"/>
          </p:cNvSpPr>
          <p:nvPr/>
        </p:nvSpPr>
        <p:spPr bwMode="auto">
          <a:xfrm>
            <a:off x="5143500" y="3714750"/>
            <a:ext cx="500063"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2.4</a:t>
            </a:r>
            <a:endParaRPr lang="zh-CN" altLang="en-US" sz="1200" b="1">
              <a:solidFill>
                <a:srgbClr val="7030A0"/>
              </a:solidFill>
              <a:ea typeface="华文细黑"/>
            </a:endParaRPr>
          </a:p>
        </p:txBody>
      </p:sp>
      <p:sp>
        <p:nvSpPr>
          <p:cNvPr id="66" name="TextBox 65"/>
          <p:cNvSpPr txBox="1">
            <a:spLocks noChangeArrowheads="1"/>
          </p:cNvSpPr>
          <p:nvPr/>
        </p:nvSpPr>
        <p:spPr bwMode="auto">
          <a:xfrm>
            <a:off x="5143500" y="5072063"/>
            <a:ext cx="500063"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2.4</a:t>
            </a:r>
            <a:endParaRPr lang="zh-CN" altLang="en-US" sz="1200" b="1">
              <a:solidFill>
                <a:srgbClr val="7030A0"/>
              </a:solidFill>
              <a:ea typeface="华文细黑"/>
            </a:endParaRPr>
          </a:p>
        </p:txBody>
      </p:sp>
      <p:sp>
        <p:nvSpPr>
          <p:cNvPr id="67" name="TextBox 66"/>
          <p:cNvSpPr txBox="1">
            <a:spLocks noChangeArrowheads="1"/>
          </p:cNvSpPr>
          <p:nvPr/>
        </p:nvSpPr>
        <p:spPr bwMode="auto">
          <a:xfrm>
            <a:off x="5143500" y="2500313"/>
            <a:ext cx="500063" cy="276225"/>
          </a:xfrm>
          <a:prstGeom prst="rect">
            <a:avLst/>
          </a:prstGeom>
          <a:noFill/>
          <a:ln w="9525">
            <a:noFill/>
            <a:miter lim="800000"/>
            <a:headEnd/>
            <a:tailEnd/>
          </a:ln>
        </p:spPr>
        <p:txBody>
          <a:bodyPr>
            <a:spAutoFit/>
          </a:bodyPr>
          <a:lstStyle/>
          <a:p>
            <a:r>
              <a:rPr lang="en-US" altLang="zh-CN" sz="1200" b="1">
                <a:solidFill>
                  <a:srgbClr val="7030A0"/>
                </a:solidFill>
                <a:ea typeface="华文细黑"/>
              </a:rPr>
              <a:t>2.4</a:t>
            </a:r>
            <a:endParaRPr lang="zh-CN" altLang="en-US" sz="1200" b="1">
              <a:solidFill>
                <a:srgbClr val="7030A0"/>
              </a:solidFill>
              <a:ea typeface="华文细黑"/>
            </a:endParaRPr>
          </a:p>
        </p:txBody>
      </p:sp>
      <p:sp>
        <p:nvSpPr>
          <p:cNvPr id="69" name="椭圆形标注 68"/>
          <p:cNvSpPr/>
          <p:nvPr/>
        </p:nvSpPr>
        <p:spPr>
          <a:xfrm>
            <a:off x="5857875" y="1928813"/>
            <a:ext cx="2428875" cy="714375"/>
          </a:xfrm>
          <a:prstGeom prst="wedgeEllipseCallout">
            <a:avLst>
              <a:gd name="adj1" fmla="val -69404"/>
              <a:gd name="adj2" fmla="val 1275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特殊投资者向总部报备</a:t>
            </a:r>
            <a:endParaRPr lang="zh-CN" altLang="en-US" dirty="0">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linds(horizontal)">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linds(horizontal)">
                                      <p:cBhvr>
                                        <p:cTn id="15" dur="500"/>
                                        <p:tgtEl>
                                          <p:spTgt spid="3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blinds(horizontal)">
                                      <p:cBhvr>
                                        <p:cTn id="18" dur="500"/>
                                        <p:tgtEl>
                                          <p:spTgt spid="5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linds(horizontal)">
                                      <p:cBhvr>
                                        <p:cTn id="23" dur="500"/>
                                        <p:tgtEl>
                                          <p:spTgt spid="4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blinds(horizontal)">
                                      <p:cBhvr>
                                        <p:cTn id="26" dur="500"/>
                                        <p:tgtEl>
                                          <p:spTgt spid="56"/>
                                        </p:tgtEl>
                                      </p:cBhvr>
                                    </p:animEffect>
                                  </p:childTnLst>
                                </p:cTn>
                              </p:par>
                              <p:par>
                                <p:cTn id="27" presetID="3" presetClass="entr" presetSubtype="1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blinds(horizontal)">
                                      <p:cBhvr>
                                        <p:cTn id="29" dur="500"/>
                                        <p:tgtEl>
                                          <p:spTgt spid="4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blinds(horizontal)">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linds(horizontal)">
                                      <p:cBhvr>
                                        <p:cTn id="37" dur="500"/>
                                        <p:tgtEl>
                                          <p:spTgt spid="4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blinds(horizontal)">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blinds(horizontal)">
                                      <p:cBhvr>
                                        <p:cTn id="45" dur="500"/>
                                        <p:tgtEl>
                                          <p:spTgt spid="45"/>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blinds(horizontal)">
                                      <p:cBhvr>
                                        <p:cTn id="48" dur="500"/>
                                        <p:tgtEl>
                                          <p:spTgt spid="59"/>
                                        </p:tgtEl>
                                      </p:cBhvr>
                                    </p:animEffect>
                                  </p:childTnLst>
                                </p:cTn>
                              </p:par>
                              <p:par>
                                <p:cTn id="49" presetID="3" presetClass="entr" presetSubtype="1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blinds(horizontal)">
                                      <p:cBhvr>
                                        <p:cTn id="51" dur="500"/>
                                        <p:tgtEl>
                                          <p:spTgt spid="46"/>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blinds(horizontal)">
                                      <p:cBhvr>
                                        <p:cTn id="54" dur="500"/>
                                        <p:tgtEl>
                                          <p:spTgt spid="60"/>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blinds(horizontal)">
                                      <p:cBhvr>
                                        <p:cTn id="59" dur="500"/>
                                        <p:tgtEl>
                                          <p:spTgt spid="4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blinds(horizontal)">
                                      <p:cBhvr>
                                        <p:cTn id="62" dur="500"/>
                                        <p:tgtEl>
                                          <p:spTgt spid="61"/>
                                        </p:tgtEl>
                                      </p:cBhvr>
                                    </p:animEffect>
                                  </p:childTnLst>
                                </p:cTn>
                              </p:par>
                              <p:par>
                                <p:cTn id="63" presetID="3" presetClass="entr" presetSubtype="1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blinds(horizontal)">
                                      <p:cBhvr>
                                        <p:cTn id="65" dur="500"/>
                                        <p:tgtEl>
                                          <p:spTgt spid="49"/>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blinds(horizontal)">
                                      <p:cBhvr>
                                        <p:cTn id="68" dur="500"/>
                                        <p:tgtEl>
                                          <p:spTgt spid="62"/>
                                        </p:tgtEl>
                                      </p:cBhvr>
                                    </p:animEffect>
                                  </p:childTnLst>
                                </p:cTn>
                              </p:par>
                              <p:par>
                                <p:cTn id="69" presetID="3" presetClass="entr" presetSubtype="10"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blinds(horizontal)">
                                      <p:cBhvr>
                                        <p:cTn id="71" dur="500"/>
                                        <p:tgtEl>
                                          <p:spTgt spid="48"/>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blinds(horizontal)">
                                      <p:cBhvr>
                                        <p:cTn id="74" dur="500"/>
                                        <p:tgtEl>
                                          <p:spTgt spid="63"/>
                                        </p:tgtEl>
                                      </p:cBhvr>
                                    </p:animEffect>
                                  </p:childTnLst>
                                </p:cTn>
                              </p:par>
                              <p:par>
                                <p:cTn id="75" presetID="3" presetClass="entr" presetSubtype="10"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blinds(horizontal)">
                                      <p:cBhvr>
                                        <p:cTn id="77" dur="500"/>
                                        <p:tgtEl>
                                          <p:spTgt spid="50"/>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blinds(horizontal)">
                                      <p:cBhvr>
                                        <p:cTn id="80" dur="500"/>
                                        <p:tgtEl>
                                          <p:spTgt spid="64"/>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nodeType="click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blinds(horizontal)">
                                      <p:cBhvr>
                                        <p:cTn id="85" dur="500"/>
                                        <p:tgtEl>
                                          <p:spTgt spid="51"/>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blinds(horizontal)">
                                      <p:cBhvr>
                                        <p:cTn id="88" dur="500"/>
                                        <p:tgtEl>
                                          <p:spTgt spid="66"/>
                                        </p:tgtEl>
                                      </p:cBhvr>
                                    </p:animEffect>
                                  </p:childTnLst>
                                </p:cTn>
                              </p:par>
                              <p:par>
                                <p:cTn id="89" presetID="3" presetClass="entr" presetSubtype="10"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blinds(horizontal)">
                                      <p:cBhvr>
                                        <p:cTn id="91" dur="500"/>
                                        <p:tgtEl>
                                          <p:spTgt spid="53"/>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blinds(horizontal)">
                                      <p:cBhvr>
                                        <p:cTn id="94" dur="500"/>
                                        <p:tgtEl>
                                          <p:spTgt spid="65"/>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nodeType="click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blinds(horizontal)">
                                      <p:cBhvr>
                                        <p:cTn id="99" dur="500"/>
                                        <p:tgtEl>
                                          <p:spTgt spid="52"/>
                                        </p:tgtEl>
                                      </p:cBhvr>
                                    </p:animEffect>
                                  </p:childTnLst>
                                </p:cTn>
                              </p:par>
                              <p:par>
                                <p:cTn id="100" presetID="3" presetClass="entr" presetSubtype="10"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blinds(horizontal)">
                                      <p:cBhvr>
                                        <p:cTn id="10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graphicFrame>
        <p:nvGraphicFramePr>
          <p:cNvPr id="32" name="内容占位符 31"/>
          <p:cNvGraphicFramePr>
            <a:graphicFrameLocks noGrp="1"/>
          </p:cNvGraphicFramePr>
          <p:nvPr>
            <p:ph idx="1"/>
          </p:nvPr>
        </p:nvGraphicFramePr>
        <p:xfrm>
          <a:off x="541338" y="1341438"/>
          <a:ext cx="8316912" cy="4873625"/>
        </p:xfrm>
        <a:graphic>
          <a:graphicData uri="http://schemas.openxmlformats.org/drawingml/2006/table">
            <a:tbl>
              <a:tblPr firstRow="1" bandRow="1">
                <a:tableStyleId>{5C22544A-7EE6-4342-B048-85BDC9FD1C3A}</a:tableStyleId>
              </a:tblPr>
              <a:tblGrid>
                <a:gridCol w="2163796"/>
                <a:gridCol w="3162388"/>
                <a:gridCol w="2990758"/>
              </a:tblGrid>
              <a:tr h="745381">
                <a:tc>
                  <a:txBody>
                    <a:bodyPr/>
                    <a:lstStyle/>
                    <a:p>
                      <a:pPr algn="ctr"/>
                      <a:endParaRPr lang="zh-CN" altLang="en-US" sz="2000" dirty="0">
                        <a:latin typeface="+mj-ea"/>
                        <a:ea typeface="+mj-ea"/>
                      </a:endParaRPr>
                    </a:p>
                  </a:txBody>
                  <a:tcPr anchor="ctr"/>
                </a:tc>
                <a:tc>
                  <a:txBody>
                    <a:bodyPr/>
                    <a:lstStyle/>
                    <a:p>
                      <a:pPr algn="ctr"/>
                      <a:r>
                        <a:rPr lang="zh-CN" altLang="en-US" sz="2000" dirty="0" smtClean="0">
                          <a:solidFill>
                            <a:srgbClr val="C00000"/>
                          </a:solidFill>
                          <a:latin typeface="+mj-ea"/>
                          <a:ea typeface="+mj-ea"/>
                        </a:rPr>
                        <a:t>跨市场</a:t>
                      </a:r>
                      <a:r>
                        <a:rPr lang="en-US" altLang="zh-CN" sz="2000" dirty="0" smtClean="0">
                          <a:solidFill>
                            <a:srgbClr val="C00000"/>
                          </a:solidFill>
                          <a:latin typeface="+mj-ea"/>
                          <a:ea typeface="+mj-ea"/>
                        </a:rPr>
                        <a:t>ETF</a:t>
                      </a:r>
                      <a:endParaRPr lang="zh-CN" altLang="en-US" sz="2000" dirty="0">
                        <a:solidFill>
                          <a:srgbClr val="C00000"/>
                        </a:solidFill>
                        <a:latin typeface="+mj-ea"/>
                        <a:ea typeface="+mj-ea"/>
                      </a:endParaRPr>
                    </a:p>
                  </a:txBody>
                  <a:tcPr anchor="ctr"/>
                </a:tc>
                <a:tc>
                  <a:txBody>
                    <a:bodyPr/>
                    <a:lstStyle/>
                    <a:p>
                      <a:pPr algn="ctr"/>
                      <a:r>
                        <a:rPr lang="zh-CN" altLang="en-US" sz="2000" dirty="0" smtClean="0">
                          <a:latin typeface="+mj-ea"/>
                          <a:ea typeface="+mj-ea"/>
                        </a:rPr>
                        <a:t>单市场</a:t>
                      </a:r>
                      <a:r>
                        <a:rPr lang="en-US" altLang="zh-CN" sz="2000" dirty="0" smtClean="0">
                          <a:latin typeface="+mj-ea"/>
                          <a:ea typeface="+mj-ea"/>
                        </a:rPr>
                        <a:t>ETF</a:t>
                      </a:r>
                      <a:endParaRPr lang="zh-CN" altLang="en-US" sz="2000" dirty="0">
                        <a:latin typeface="+mj-ea"/>
                        <a:ea typeface="+mj-ea"/>
                      </a:endParaRPr>
                    </a:p>
                  </a:txBody>
                  <a:tcPr anchor="ctr"/>
                </a:tc>
              </a:tr>
              <a:tr h="745381">
                <a:tc rowSpan="2">
                  <a:txBody>
                    <a:bodyPr/>
                    <a:lstStyle/>
                    <a:p>
                      <a:pPr algn="ctr"/>
                      <a:r>
                        <a:rPr lang="zh-CN" altLang="en-US" sz="2000" dirty="0" smtClean="0">
                          <a:latin typeface="+mj-ea"/>
                          <a:ea typeface="+mj-ea"/>
                        </a:rPr>
                        <a:t>结算模式</a:t>
                      </a:r>
                      <a:endParaRPr lang="zh-CN" altLang="en-US" sz="2000" dirty="0">
                        <a:latin typeface="+mj-ea"/>
                        <a:ea typeface="+mj-ea"/>
                      </a:endParaRPr>
                    </a:p>
                  </a:txBody>
                  <a:tcPr anchor="ctr"/>
                </a:tc>
                <a:tc>
                  <a:txBody>
                    <a:bodyPr/>
                    <a:lstStyle/>
                    <a:p>
                      <a:pPr algn="l"/>
                      <a:r>
                        <a:rPr lang="en-US" altLang="zh-CN" sz="2000" dirty="0" smtClean="0">
                          <a:solidFill>
                            <a:srgbClr val="C00000"/>
                          </a:solidFill>
                          <a:latin typeface="+mj-ea"/>
                          <a:ea typeface="+mj-ea"/>
                        </a:rPr>
                        <a:t>T+1</a:t>
                      </a:r>
                      <a:r>
                        <a:rPr lang="zh-CN" altLang="en-US" sz="2000" dirty="0" smtClean="0">
                          <a:solidFill>
                            <a:srgbClr val="C00000"/>
                          </a:solidFill>
                          <a:latin typeface="+mj-ea"/>
                          <a:ea typeface="+mj-ea"/>
                        </a:rPr>
                        <a:t>逐笔全额非担保</a:t>
                      </a:r>
                      <a:r>
                        <a:rPr lang="en-US" altLang="zh-CN" sz="2000" dirty="0" smtClean="0">
                          <a:solidFill>
                            <a:srgbClr val="C00000"/>
                          </a:solidFill>
                          <a:latin typeface="+mj-ea"/>
                          <a:ea typeface="+mj-ea"/>
                        </a:rPr>
                        <a:t>DVD</a:t>
                      </a:r>
                      <a:endParaRPr lang="zh-CN" altLang="en-US" sz="2000" dirty="0">
                        <a:solidFill>
                          <a:srgbClr val="C00000"/>
                        </a:solidFill>
                        <a:latin typeface="+mj-ea"/>
                        <a:ea typeface="+mj-ea"/>
                      </a:endParaRPr>
                    </a:p>
                  </a:txBody>
                  <a:tcPr anchor="ctr"/>
                </a:tc>
                <a:tc>
                  <a:txBody>
                    <a:bodyPr/>
                    <a:lstStyle/>
                    <a:p>
                      <a:pPr algn="l"/>
                      <a:r>
                        <a:rPr lang="en-US" altLang="zh-CN" sz="2000" dirty="0" smtClean="0">
                          <a:latin typeface="+mj-ea"/>
                          <a:ea typeface="+mj-ea"/>
                        </a:rPr>
                        <a:t>T+1</a:t>
                      </a:r>
                      <a:r>
                        <a:rPr lang="zh-CN" altLang="en-US" sz="2000" dirty="0" smtClean="0">
                          <a:latin typeface="+mj-ea"/>
                          <a:ea typeface="+mj-ea"/>
                        </a:rPr>
                        <a:t>净额担保</a:t>
                      </a:r>
                      <a:r>
                        <a:rPr lang="en-US" altLang="zh-CN" sz="2000" dirty="0" smtClean="0">
                          <a:latin typeface="+mj-ea"/>
                          <a:ea typeface="+mj-ea"/>
                        </a:rPr>
                        <a:t>DVP</a:t>
                      </a:r>
                      <a:endParaRPr lang="zh-CN" altLang="en-US" sz="2000" dirty="0">
                        <a:latin typeface="+mj-ea"/>
                        <a:ea typeface="+mj-ea"/>
                      </a:endParaRPr>
                    </a:p>
                  </a:txBody>
                  <a:tcPr anchor="ctr"/>
                </a:tc>
              </a:tr>
              <a:tr h="1318751">
                <a:tc vMerge="1">
                  <a:txBody>
                    <a:bodyPr/>
                    <a:lstStyle/>
                    <a:p>
                      <a:endParaRPr lang="zh-CN" altLang="en-US" dirty="0"/>
                    </a:p>
                  </a:txBody>
                  <a:tcPr/>
                </a:tc>
                <a:tc>
                  <a:txBody>
                    <a:bodyPr/>
                    <a:lstStyle/>
                    <a:p>
                      <a:pPr algn="l"/>
                      <a:r>
                        <a:rPr lang="en-US" altLang="zh-CN" sz="2000" dirty="0" smtClean="0">
                          <a:solidFill>
                            <a:srgbClr val="C00000"/>
                          </a:solidFill>
                          <a:latin typeface="+mj-ea"/>
                          <a:ea typeface="+mj-ea"/>
                        </a:rPr>
                        <a:t>ETF</a:t>
                      </a:r>
                      <a:r>
                        <a:rPr lang="zh-CN" altLang="en-US" sz="2000" dirty="0" smtClean="0">
                          <a:solidFill>
                            <a:srgbClr val="C00000"/>
                          </a:solidFill>
                          <a:latin typeface="+mj-ea"/>
                          <a:ea typeface="+mj-ea"/>
                        </a:rPr>
                        <a:t>份额≈深市组合证券</a:t>
                      </a:r>
                      <a:endParaRPr lang="en-US" altLang="zh-CN" sz="2000" dirty="0" smtClean="0">
                        <a:solidFill>
                          <a:srgbClr val="C00000"/>
                        </a:solidFill>
                        <a:latin typeface="+mj-ea"/>
                        <a:ea typeface="+mj-ea"/>
                      </a:endParaRPr>
                    </a:p>
                    <a:p>
                      <a:pPr algn="l"/>
                      <a:r>
                        <a:rPr lang="en-US" altLang="zh-CN" sz="2000" dirty="0" smtClean="0">
                          <a:solidFill>
                            <a:srgbClr val="C00000"/>
                          </a:solidFill>
                          <a:latin typeface="+mj-ea"/>
                          <a:ea typeface="+mj-ea"/>
                        </a:rPr>
                        <a:t>             +</a:t>
                      </a:r>
                      <a:r>
                        <a:rPr lang="zh-CN" altLang="en-US" sz="2000" dirty="0" smtClean="0">
                          <a:solidFill>
                            <a:srgbClr val="C00000"/>
                          </a:solidFill>
                          <a:latin typeface="+mj-ea"/>
                          <a:ea typeface="+mj-ea"/>
                        </a:rPr>
                        <a:t>沪市组合证券</a:t>
                      </a:r>
                      <a:endParaRPr lang="zh-CN" altLang="en-US" sz="2000" dirty="0">
                        <a:solidFill>
                          <a:srgbClr val="C00000"/>
                        </a:solidFill>
                        <a:latin typeface="+mj-ea"/>
                        <a:ea typeface="+mj-ea"/>
                      </a:endParaRPr>
                    </a:p>
                  </a:txBody>
                  <a:tcPr anchor="ctr"/>
                </a:tc>
                <a:tc>
                  <a:txBody>
                    <a:bodyPr/>
                    <a:lstStyle/>
                    <a:p>
                      <a:pPr algn="l"/>
                      <a:r>
                        <a:rPr lang="en-US" altLang="zh-CN" sz="2000" dirty="0" smtClean="0">
                          <a:latin typeface="+mj-ea"/>
                          <a:ea typeface="+mj-ea"/>
                        </a:rPr>
                        <a:t>ETF</a:t>
                      </a:r>
                      <a:r>
                        <a:rPr lang="zh-CN" altLang="en-US" sz="2000" dirty="0" smtClean="0">
                          <a:latin typeface="+mj-ea"/>
                          <a:ea typeface="+mj-ea"/>
                        </a:rPr>
                        <a:t>份额≈深市组合证券  </a:t>
                      </a:r>
                      <a:endParaRPr lang="en-US" altLang="zh-CN" sz="2000" dirty="0" smtClean="0">
                        <a:latin typeface="+mj-ea"/>
                        <a:ea typeface="+mj-ea"/>
                      </a:endParaRPr>
                    </a:p>
                    <a:p>
                      <a:pPr algn="l"/>
                      <a:r>
                        <a:rPr lang="en-US" altLang="zh-CN" sz="2000" dirty="0" smtClean="0">
                          <a:latin typeface="+mj-ea"/>
                          <a:ea typeface="+mj-ea"/>
                        </a:rPr>
                        <a:t>             +</a:t>
                      </a:r>
                      <a:r>
                        <a:rPr lang="zh-CN" altLang="en-US" sz="2000" dirty="0" smtClean="0">
                          <a:latin typeface="+mj-ea"/>
                          <a:ea typeface="+mj-ea"/>
                        </a:rPr>
                        <a:t>现金替代</a:t>
                      </a:r>
                      <a:endParaRPr lang="zh-CN" altLang="en-US" sz="2000" dirty="0">
                        <a:latin typeface="+mj-ea"/>
                        <a:ea typeface="+mj-ea"/>
                      </a:endParaRPr>
                    </a:p>
                  </a:txBody>
                  <a:tcPr anchor="ctr"/>
                </a:tc>
              </a:tr>
              <a:tr h="1318751">
                <a:tc>
                  <a:txBody>
                    <a:bodyPr/>
                    <a:lstStyle/>
                    <a:p>
                      <a:pPr algn="ctr"/>
                      <a:r>
                        <a:rPr lang="zh-CN" altLang="en-US" sz="2000" dirty="0" smtClean="0">
                          <a:latin typeface="+mj-ea"/>
                          <a:ea typeface="+mj-ea"/>
                        </a:rPr>
                        <a:t>组合证券</a:t>
                      </a:r>
                      <a:endParaRPr lang="en-US" altLang="zh-CN" sz="2000" dirty="0" smtClean="0">
                        <a:latin typeface="+mj-ea"/>
                        <a:ea typeface="+mj-ea"/>
                      </a:endParaRPr>
                    </a:p>
                    <a:p>
                      <a:pPr algn="ctr"/>
                      <a:r>
                        <a:rPr lang="zh-CN" altLang="en-US" sz="2000" dirty="0" smtClean="0">
                          <a:latin typeface="+mj-ea"/>
                          <a:ea typeface="+mj-ea"/>
                        </a:rPr>
                        <a:t>变更登记</a:t>
                      </a:r>
                      <a:endParaRPr lang="zh-CN" altLang="en-US" sz="2000" dirty="0">
                        <a:latin typeface="+mj-ea"/>
                        <a:ea typeface="+mj-ea"/>
                      </a:endParaRPr>
                    </a:p>
                  </a:txBody>
                  <a:tcPr anchor="ctr"/>
                </a:tc>
                <a:tc>
                  <a:txBody>
                    <a:bodyPr/>
                    <a:lstStyle/>
                    <a:p>
                      <a:pPr algn="l"/>
                      <a:r>
                        <a:rPr lang="zh-CN" altLang="en-US" sz="2000" dirty="0" smtClean="0">
                          <a:solidFill>
                            <a:srgbClr val="C00000"/>
                          </a:solidFill>
                          <a:latin typeface="+mj-ea"/>
                          <a:ea typeface="+mj-ea"/>
                        </a:rPr>
                        <a:t>一次交收锁定：</a:t>
                      </a:r>
                      <a:r>
                        <a:rPr lang="en-US" altLang="zh-CN" sz="2000" dirty="0" smtClean="0">
                          <a:solidFill>
                            <a:srgbClr val="C00000"/>
                          </a:solidFill>
                          <a:latin typeface="+mj-ea"/>
                          <a:ea typeface="+mj-ea"/>
                        </a:rPr>
                        <a:t>T+0</a:t>
                      </a:r>
                    </a:p>
                    <a:p>
                      <a:pPr algn="l"/>
                      <a:r>
                        <a:rPr lang="zh-CN" altLang="en-US" sz="2000" dirty="0" smtClean="0">
                          <a:solidFill>
                            <a:srgbClr val="C00000"/>
                          </a:solidFill>
                          <a:latin typeface="+mj-ea"/>
                          <a:ea typeface="+mj-ea"/>
                        </a:rPr>
                        <a:t>一次变更登记：</a:t>
                      </a:r>
                      <a:r>
                        <a:rPr lang="en-US" altLang="zh-CN" sz="2000" dirty="0" smtClean="0">
                          <a:solidFill>
                            <a:srgbClr val="C00000"/>
                          </a:solidFill>
                          <a:latin typeface="+mj-ea"/>
                          <a:ea typeface="+mj-ea"/>
                        </a:rPr>
                        <a:t>T+1</a:t>
                      </a:r>
                      <a:endParaRPr lang="zh-CN" altLang="en-US" sz="2000" dirty="0">
                        <a:solidFill>
                          <a:srgbClr val="C00000"/>
                        </a:solidFill>
                        <a:latin typeface="+mj-ea"/>
                        <a:ea typeface="+mj-ea"/>
                      </a:endParaRPr>
                    </a:p>
                  </a:txBody>
                  <a:tcPr anchor="ctr"/>
                </a:tc>
                <a:tc>
                  <a:txBody>
                    <a:bodyPr/>
                    <a:lstStyle/>
                    <a:p>
                      <a:pPr algn="l"/>
                      <a:r>
                        <a:rPr lang="zh-CN" altLang="en-US" sz="2000" dirty="0" smtClean="0">
                          <a:latin typeface="+mj-ea"/>
                          <a:ea typeface="+mj-ea"/>
                        </a:rPr>
                        <a:t>一次变更登记：</a:t>
                      </a:r>
                      <a:r>
                        <a:rPr lang="en-US" altLang="zh-CN" sz="2000" dirty="0" smtClean="0">
                          <a:latin typeface="+mj-ea"/>
                          <a:ea typeface="+mj-ea"/>
                        </a:rPr>
                        <a:t>T+0</a:t>
                      </a:r>
                      <a:endParaRPr lang="zh-CN" altLang="en-US" sz="2000" dirty="0">
                        <a:latin typeface="+mj-ea"/>
                        <a:ea typeface="+mj-ea"/>
                      </a:endParaRPr>
                    </a:p>
                  </a:txBody>
                  <a:tcPr anchor="ctr"/>
                </a:tc>
              </a:tr>
              <a:tr h="745381">
                <a:tc>
                  <a:txBody>
                    <a:bodyPr/>
                    <a:lstStyle/>
                    <a:p>
                      <a:pPr algn="ctr"/>
                      <a:r>
                        <a:rPr lang="zh-CN" altLang="en-US" sz="2000" dirty="0" smtClean="0">
                          <a:latin typeface="+mj-ea"/>
                          <a:ea typeface="+mj-ea"/>
                        </a:rPr>
                        <a:t>份额</a:t>
                      </a:r>
                      <a:endParaRPr lang="en-US" altLang="zh-CN" sz="2000" dirty="0" smtClean="0">
                        <a:latin typeface="+mj-ea"/>
                        <a:ea typeface="+mj-ea"/>
                      </a:endParaRPr>
                    </a:p>
                    <a:p>
                      <a:pPr algn="ctr"/>
                      <a:r>
                        <a:rPr lang="zh-CN" altLang="en-US" sz="2000" dirty="0" smtClean="0">
                          <a:latin typeface="+mj-ea"/>
                          <a:ea typeface="+mj-ea"/>
                        </a:rPr>
                        <a:t>变更登记</a:t>
                      </a:r>
                      <a:endParaRPr lang="zh-CN" altLang="en-US" sz="2000" dirty="0">
                        <a:latin typeface="+mj-ea"/>
                        <a:ea typeface="+mj-ea"/>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C00000"/>
                          </a:solidFill>
                          <a:latin typeface="+mj-ea"/>
                          <a:ea typeface="+mj-ea"/>
                        </a:rPr>
                        <a:t>一次交收锁定</a:t>
                      </a:r>
                      <a:r>
                        <a:rPr lang="zh-CN" altLang="en-US" sz="2000" kern="1200" dirty="0" smtClean="0">
                          <a:solidFill>
                            <a:srgbClr val="C00000"/>
                          </a:solidFill>
                          <a:latin typeface="+mj-ea"/>
                          <a:ea typeface="+mn-ea"/>
                          <a:cs typeface="+mn-cs"/>
                        </a:rPr>
                        <a:t>：</a:t>
                      </a:r>
                      <a:r>
                        <a:rPr lang="en-US" altLang="zh-CN" sz="2000" kern="1200" dirty="0" smtClean="0">
                          <a:solidFill>
                            <a:srgbClr val="C00000"/>
                          </a:solidFill>
                          <a:latin typeface="+mj-ea"/>
                          <a:ea typeface="+mn-ea"/>
                          <a:cs typeface="+mn-cs"/>
                        </a:rPr>
                        <a:t>T+0</a:t>
                      </a:r>
                      <a:endParaRPr lang="en-US" altLang="zh-CN" sz="2000" dirty="0" smtClean="0">
                        <a:solidFill>
                          <a:srgbClr val="C00000"/>
                        </a:solidFill>
                        <a:latin typeface="+mj-ea"/>
                        <a:ea typeface="+mj-ea"/>
                      </a:endParaRPr>
                    </a:p>
                    <a:p>
                      <a:pPr algn="l"/>
                      <a:r>
                        <a:rPr lang="zh-CN" altLang="en-US" sz="2000" dirty="0" smtClean="0">
                          <a:solidFill>
                            <a:srgbClr val="C00000"/>
                          </a:solidFill>
                          <a:latin typeface="+mj-ea"/>
                          <a:ea typeface="+mj-ea"/>
                        </a:rPr>
                        <a:t>一次变更登记：</a:t>
                      </a:r>
                      <a:r>
                        <a:rPr lang="en-US" altLang="zh-CN" sz="2000" kern="1200" dirty="0" smtClean="0">
                          <a:solidFill>
                            <a:srgbClr val="C00000"/>
                          </a:solidFill>
                          <a:latin typeface="+mj-ea"/>
                          <a:ea typeface="+mn-ea"/>
                          <a:cs typeface="+mn-cs"/>
                        </a:rPr>
                        <a:t>T+1</a:t>
                      </a:r>
                      <a:endParaRPr lang="zh-CN" altLang="en-US" sz="2000" dirty="0">
                        <a:solidFill>
                          <a:srgbClr val="C00000"/>
                        </a:solidFill>
                        <a:latin typeface="+mj-ea"/>
                        <a:ea typeface="+mj-ea"/>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kern="1200" dirty="0" smtClean="0">
                          <a:solidFill>
                            <a:schemeClr val="tx1"/>
                          </a:solidFill>
                          <a:latin typeface="+mj-ea"/>
                          <a:ea typeface="+mn-ea"/>
                          <a:cs typeface="+mn-cs"/>
                        </a:rPr>
                        <a:t>一次交收锁定：</a:t>
                      </a:r>
                      <a:r>
                        <a:rPr lang="en-US" altLang="zh-CN" sz="2000" kern="1200" dirty="0" smtClean="0">
                          <a:solidFill>
                            <a:schemeClr val="tx1"/>
                          </a:solidFill>
                          <a:latin typeface="+mj-ea"/>
                          <a:ea typeface="+mn-ea"/>
                          <a:cs typeface="+mn-cs"/>
                        </a:rPr>
                        <a:t>T+0</a:t>
                      </a:r>
                    </a:p>
                    <a:p>
                      <a:pPr algn="l"/>
                      <a:r>
                        <a:rPr lang="zh-CN" altLang="en-US" sz="2000" kern="1200" dirty="0" smtClean="0">
                          <a:solidFill>
                            <a:schemeClr val="tx1"/>
                          </a:solidFill>
                          <a:latin typeface="+mj-ea"/>
                          <a:ea typeface="+mn-ea"/>
                          <a:cs typeface="+mn-cs"/>
                        </a:rPr>
                        <a:t>一次变更登记：</a:t>
                      </a:r>
                      <a:r>
                        <a:rPr lang="en-US" altLang="zh-CN" sz="2000" kern="1200" dirty="0" smtClean="0">
                          <a:solidFill>
                            <a:schemeClr val="tx1"/>
                          </a:solidFill>
                          <a:latin typeface="+mj-ea"/>
                          <a:ea typeface="+mn-ea"/>
                          <a:cs typeface="+mn-cs"/>
                        </a:rPr>
                        <a:t>T+1</a:t>
                      </a:r>
                      <a:endParaRPr lang="zh-CN" altLang="en-US" sz="2000" kern="1200" dirty="0">
                        <a:solidFill>
                          <a:schemeClr val="tx1"/>
                        </a:solidFill>
                        <a:latin typeface="+mj-ea"/>
                        <a:ea typeface="+mn-ea"/>
                        <a:cs typeface="+mn-cs"/>
                      </a:endParaRPr>
                    </a:p>
                  </a:txBody>
                  <a:tcPr anchor="ctr"/>
                </a:tc>
              </a:tr>
            </a:tbl>
          </a:graphicData>
        </a:graphic>
      </p:graphicFrame>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79934D89-C57D-4750-843F-A707A9B419E3}" type="slidenum">
              <a:rPr lang="zh-CN" altLang="en-US"/>
              <a:pPr>
                <a:defRPr/>
              </a:pPr>
              <a:t>26</a:t>
            </a:fld>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A21263BD-7385-4CBD-B267-E945198D02D4}" type="slidenum">
              <a:rPr lang="zh-CN" altLang="en-US"/>
              <a:pPr>
                <a:defRPr/>
              </a:pPr>
              <a:t>27</a:t>
            </a:fld>
            <a:endParaRPr lang="zh-CN" altLang="en-US"/>
          </a:p>
        </p:txBody>
      </p:sp>
      <p:sp>
        <p:nvSpPr>
          <p:cNvPr id="11" name="内容占位符 10"/>
          <p:cNvSpPr>
            <a:spLocks noGrp="1"/>
          </p:cNvSpPr>
          <p:nvPr>
            <p:ph idx="1"/>
          </p:nvPr>
        </p:nvSpPr>
        <p:spPr/>
        <p:txBody>
          <a:bodyPr rtlCol="0">
            <a:normAutofit/>
          </a:bodyPr>
          <a:lstStyle/>
          <a:p>
            <a:pPr fontAlgn="auto">
              <a:spcAft>
                <a:spcPts val="0"/>
              </a:spcAft>
              <a:defRPr/>
            </a:pPr>
            <a:r>
              <a:rPr lang="zh-CN" altLang="en-US" dirty="0" smtClean="0">
                <a:cs typeface="+mn-cs"/>
              </a:rPr>
              <a:t>证券交收流程</a:t>
            </a:r>
            <a:endParaRPr lang="en-US" altLang="zh-CN" dirty="0" smtClean="0">
              <a:cs typeface="+mn-cs"/>
            </a:endParaRPr>
          </a:p>
          <a:p>
            <a:pPr fontAlgn="auto">
              <a:spcAft>
                <a:spcPts val="0"/>
              </a:spcAft>
              <a:defRPr/>
            </a:pPr>
            <a:endParaRPr lang="zh-CN" altLang="en-US" dirty="0">
              <a:cs typeface="+mn-cs"/>
            </a:endParaRPr>
          </a:p>
        </p:txBody>
      </p:sp>
      <p:pic>
        <p:nvPicPr>
          <p:cNvPr id="48133" name="Picture 4"/>
          <p:cNvPicPr>
            <a:picLocks noChangeAspect="1" noChangeArrowheads="1"/>
          </p:cNvPicPr>
          <p:nvPr/>
        </p:nvPicPr>
        <p:blipFill>
          <a:blip r:embed="rId3"/>
          <a:srcRect/>
          <a:stretch>
            <a:fillRect/>
          </a:stretch>
        </p:blipFill>
        <p:spPr bwMode="auto">
          <a:xfrm>
            <a:off x="571500" y="2571750"/>
            <a:ext cx="7951788" cy="2125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CB689797-3EF5-4ED5-8440-EF2A54EAFD15}" type="slidenum">
              <a:rPr lang="zh-CN" altLang="en-US"/>
              <a:pPr>
                <a:defRPr/>
              </a:pPr>
              <a:t>28</a:t>
            </a:fld>
            <a:endParaRPr lang="zh-CN" altLang="en-US"/>
          </a:p>
        </p:txBody>
      </p:sp>
      <p:sp>
        <p:nvSpPr>
          <p:cNvPr id="11" name="内容占位符 10"/>
          <p:cNvSpPr>
            <a:spLocks noGrp="1"/>
          </p:cNvSpPr>
          <p:nvPr>
            <p:ph idx="1"/>
          </p:nvPr>
        </p:nvSpPr>
        <p:spPr/>
        <p:txBody>
          <a:bodyPr rtlCol="0">
            <a:normAutofit/>
          </a:bodyPr>
          <a:lstStyle/>
          <a:p>
            <a:pPr fontAlgn="auto">
              <a:spcAft>
                <a:spcPts val="0"/>
              </a:spcAft>
              <a:defRPr/>
            </a:pPr>
            <a:r>
              <a:rPr lang="zh-CN" altLang="en-US" dirty="0" smtClean="0">
                <a:cs typeface="+mn-cs"/>
              </a:rPr>
              <a:t>例：</a:t>
            </a:r>
            <a:r>
              <a:rPr lang="en-US" altLang="zh-CN" dirty="0" smtClean="0">
                <a:cs typeface="+mn-cs"/>
              </a:rPr>
              <a:t>T</a:t>
            </a:r>
            <a:r>
              <a:rPr lang="zh-CN" altLang="en-US" dirty="0" smtClean="0">
                <a:cs typeface="+mn-cs"/>
              </a:rPr>
              <a:t>日申购一笔</a:t>
            </a:r>
            <a:r>
              <a:rPr lang="en-US" altLang="zh-CN" dirty="0" smtClean="0">
                <a:cs typeface="+mn-cs"/>
              </a:rPr>
              <a:t>500</a:t>
            </a:r>
            <a:r>
              <a:rPr lang="zh-CN" altLang="en-US" dirty="0" smtClean="0">
                <a:cs typeface="+mn-cs"/>
              </a:rPr>
              <a:t>万份，对应万科</a:t>
            </a:r>
            <a:r>
              <a:rPr lang="en-US" altLang="zh-CN" dirty="0" smtClean="0">
                <a:cs typeface="+mn-cs"/>
              </a:rPr>
              <a:t>10</a:t>
            </a:r>
            <a:r>
              <a:rPr lang="zh-CN" altLang="en-US" dirty="0" smtClean="0">
                <a:cs typeface="+mn-cs"/>
              </a:rPr>
              <a:t>万股；申购第二笔</a:t>
            </a:r>
            <a:r>
              <a:rPr lang="en-US" altLang="zh-CN" dirty="0" smtClean="0">
                <a:cs typeface="+mn-cs"/>
              </a:rPr>
              <a:t>200</a:t>
            </a:r>
            <a:r>
              <a:rPr lang="zh-CN" altLang="en-US" dirty="0" smtClean="0">
                <a:cs typeface="+mn-cs"/>
              </a:rPr>
              <a:t>万份，对应万科</a:t>
            </a:r>
            <a:r>
              <a:rPr lang="en-US" altLang="zh-CN" dirty="0" smtClean="0">
                <a:cs typeface="+mn-cs"/>
              </a:rPr>
              <a:t>4</a:t>
            </a:r>
            <a:r>
              <a:rPr lang="zh-CN" altLang="en-US" dirty="0" smtClean="0">
                <a:cs typeface="+mn-cs"/>
              </a:rPr>
              <a:t>万股；赎回一笔</a:t>
            </a:r>
            <a:r>
              <a:rPr lang="en-US" altLang="zh-CN" dirty="0" smtClean="0">
                <a:cs typeface="+mn-cs"/>
              </a:rPr>
              <a:t>300</a:t>
            </a:r>
            <a:r>
              <a:rPr lang="zh-CN" altLang="en-US" dirty="0" smtClean="0">
                <a:cs typeface="+mn-cs"/>
              </a:rPr>
              <a:t>万份，对应万科</a:t>
            </a:r>
            <a:r>
              <a:rPr lang="en-US" altLang="zh-CN" dirty="0" smtClean="0">
                <a:cs typeface="+mn-cs"/>
              </a:rPr>
              <a:t>6</a:t>
            </a:r>
            <a:r>
              <a:rPr lang="zh-CN" altLang="en-US" dirty="0" smtClean="0">
                <a:cs typeface="+mn-cs"/>
              </a:rPr>
              <a:t>万股</a:t>
            </a:r>
            <a:endParaRPr lang="en-US" altLang="zh-CN" dirty="0" smtClean="0">
              <a:cs typeface="+mn-cs"/>
            </a:endParaRPr>
          </a:p>
          <a:p>
            <a:pPr fontAlgn="auto">
              <a:spcAft>
                <a:spcPts val="0"/>
              </a:spcAft>
              <a:defRPr/>
            </a:pPr>
            <a:r>
              <a:rPr lang="en-US" altLang="zh-CN" dirty="0" smtClean="0">
                <a:cs typeface="+mn-cs"/>
              </a:rPr>
              <a:t>T</a:t>
            </a:r>
            <a:r>
              <a:rPr lang="zh-CN" altLang="en-US" dirty="0" smtClean="0">
                <a:cs typeface="+mn-cs"/>
              </a:rPr>
              <a:t>日清算：不做轧差处理</a:t>
            </a:r>
            <a:endParaRPr lang="en-US" altLang="zh-CN" dirty="0" smtClean="0">
              <a:cs typeface="+mn-cs"/>
            </a:endParaRPr>
          </a:p>
          <a:p>
            <a:pPr lvl="1" fontAlgn="auto">
              <a:spcAft>
                <a:spcPts val="0"/>
              </a:spcAft>
              <a:defRPr/>
            </a:pPr>
            <a:r>
              <a:rPr lang="zh-CN" altLang="en-US" dirty="0" smtClean="0">
                <a:solidFill>
                  <a:srgbClr val="C00000"/>
                </a:solidFill>
                <a:cs typeface="+mn-cs"/>
              </a:rPr>
              <a:t>应付万科</a:t>
            </a:r>
            <a:r>
              <a:rPr lang="en-US" altLang="zh-CN" dirty="0" smtClean="0">
                <a:solidFill>
                  <a:srgbClr val="C00000"/>
                </a:solidFill>
                <a:cs typeface="+mn-cs"/>
              </a:rPr>
              <a:t>14</a:t>
            </a:r>
            <a:r>
              <a:rPr lang="zh-CN" altLang="en-US" dirty="0" smtClean="0">
                <a:solidFill>
                  <a:srgbClr val="C00000"/>
                </a:solidFill>
                <a:cs typeface="+mn-cs"/>
              </a:rPr>
              <a:t>万股</a:t>
            </a:r>
            <a:r>
              <a:rPr lang="zh-CN" altLang="en-US" dirty="0" smtClean="0">
                <a:cs typeface="+mn-cs"/>
              </a:rPr>
              <a:t>；应收万科：</a:t>
            </a:r>
            <a:r>
              <a:rPr lang="en-US" altLang="zh-CN" dirty="0" smtClean="0">
                <a:cs typeface="+mn-cs"/>
              </a:rPr>
              <a:t>6</a:t>
            </a:r>
            <a:r>
              <a:rPr lang="zh-CN" altLang="en-US" dirty="0" smtClean="0">
                <a:cs typeface="+mn-cs"/>
              </a:rPr>
              <a:t>万股</a:t>
            </a:r>
            <a:endParaRPr lang="en-US" altLang="zh-CN" dirty="0" smtClean="0">
              <a:cs typeface="+mn-cs"/>
            </a:endParaRPr>
          </a:p>
          <a:p>
            <a:pPr fontAlgn="auto">
              <a:spcAft>
                <a:spcPts val="0"/>
              </a:spcAft>
              <a:defRPr/>
            </a:pPr>
            <a:endParaRPr lang="zh-CN" altLang="en-US" dirty="0">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35E265F9-90BA-41AE-A8BA-8FB8C94FF936}" type="slidenum">
              <a:rPr lang="zh-CN" altLang="en-US"/>
              <a:pPr>
                <a:defRPr/>
              </a:pPr>
              <a:t>29</a:t>
            </a:fld>
            <a:endParaRPr lang="zh-CN" altLang="en-US"/>
          </a:p>
        </p:txBody>
      </p:sp>
      <p:sp>
        <p:nvSpPr>
          <p:cNvPr id="11" name="内容占位符 10"/>
          <p:cNvSpPr>
            <a:spLocks noGrp="1"/>
          </p:cNvSpPr>
          <p:nvPr>
            <p:ph idx="1"/>
          </p:nvPr>
        </p:nvSpPr>
        <p:spPr/>
        <p:txBody>
          <a:bodyPr rtlCol="0">
            <a:normAutofit lnSpcReduction="10000"/>
          </a:bodyPr>
          <a:lstStyle/>
          <a:p>
            <a:pPr fontAlgn="auto">
              <a:spcAft>
                <a:spcPts val="0"/>
              </a:spcAft>
              <a:defRPr/>
            </a:pPr>
            <a:r>
              <a:rPr lang="en-US" altLang="zh-CN" dirty="0" smtClean="0">
                <a:cs typeface="+mn-cs"/>
              </a:rPr>
              <a:t>T+1</a:t>
            </a:r>
            <a:r>
              <a:rPr lang="zh-CN" altLang="en-US" dirty="0" smtClean="0">
                <a:cs typeface="+mn-cs"/>
              </a:rPr>
              <a:t>日交收：按申报顺序</a:t>
            </a:r>
            <a:endParaRPr lang="en-US" altLang="zh-CN" dirty="0" smtClean="0">
              <a:cs typeface="+mn-cs"/>
            </a:endParaRPr>
          </a:p>
          <a:p>
            <a:pPr lvl="1" fontAlgn="auto">
              <a:spcAft>
                <a:spcPts val="0"/>
              </a:spcAft>
              <a:defRPr/>
            </a:pPr>
            <a:r>
              <a:rPr lang="zh-CN" altLang="en-US" dirty="0" smtClean="0">
                <a:cs typeface="+mn-cs"/>
              </a:rPr>
              <a:t>如投资者：万科</a:t>
            </a:r>
            <a:r>
              <a:rPr lang="en-US" altLang="zh-CN" dirty="0" smtClean="0">
                <a:cs typeface="+mn-cs"/>
              </a:rPr>
              <a:t>&lt;10</a:t>
            </a:r>
            <a:r>
              <a:rPr lang="zh-CN" altLang="en-US" dirty="0" smtClean="0">
                <a:cs typeface="+mn-cs"/>
              </a:rPr>
              <a:t>万股，第一笔申购交收失败，接着处理第二笔申购</a:t>
            </a:r>
            <a:endParaRPr lang="en-US" altLang="zh-CN" dirty="0" smtClean="0">
              <a:cs typeface="+mn-cs"/>
            </a:endParaRPr>
          </a:p>
          <a:p>
            <a:pPr lvl="1" fontAlgn="auto">
              <a:spcAft>
                <a:spcPts val="0"/>
              </a:spcAft>
              <a:defRPr/>
            </a:pPr>
            <a:r>
              <a:rPr lang="zh-CN" altLang="en-US" dirty="0" smtClean="0">
                <a:cs typeface="+mn-cs"/>
              </a:rPr>
              <a:t>如投资者：</a:t>
            </a:r>
            <a:r>
              <a:rPr lang="en-US" altLang="zh-CN" dirty="0" smtClean="0">
                <a:cs typeface="+mn-cs"/>
              </a:rPr>
              <a:t>10</a:t>
            </a:r>
            <a:r>
              <a:rPr lang="zh-CN" altLang="en-US" dirty="0" smtClean="0">
                <a:cs typeface="+mn-cs"/>
              </a:rPr>
              <a:t>万股</a:t>
            </a:r>
            <a:r>
              <a:rPr lang="en-US" altLang="zh-CN" dirty="0" smtClean="0">
                <a:cs typeface="+mn-cs"/>
              </a:rPr>
              <a:t>&lt;</a:t>
            </a:r>
            <a:r>
              <a:rPr lang="zh-CN" altLang="en-US" dirty="0" smtClean="0">
                <a:cs typeface="+mn-cs"/>
              </a:rPr>
              <a:t>万科</a:t>
            </a:r>
            <a:r>
              <a:rPr lang="en-US" altLang="zh-CN" dirty="0" smtClean="0">
                <a:cs typeface="+mn-cs"/>
              </a:rPr>
              <a:t>&lt;14</a:t>
            </a:r>
            <a:r>
              <a:rPr lang="zh-CN" altLang="en-US" dirty="0" smtClean="0">
                <a:cs typeface="+mn-cs"/>
              </a:rPr>
              <a:t>万股，第一笔申购成功，第二笔申购失败</a:t>
            </a:r>
            <a:endParaRPr lang="en-US" altLang="zh-CN" dirty="0" smtClean="0">
              <a:cs typeface="+mn-cs"/>
            </a:endParaRPr>
          </a:p>
          <a:p>
            <a:pPr lvl="1" fontAlgn="auto">
              <a:spcAft>
                <a:spcPts val="0"/>
              </a:spcAft>
              <a:defRPr/>
            </a:pPr>
            <a:r>
              <a:rPr lang="zh-CN" altLang="en-US" dirty="0" smtClean="0">
                <a:cs typeface="+mn-cs"/>
              </a:rPr>
              <a:t>如投资者：万科</a:t>
            </a:r>
            <a:r>
              <a:rPr lang="en-US" altLang="zh-CN" dirty="0" smtClean="0">
                <a:cs typeface="+mn-cs"/>
              </a:rPr>
              <a:t>&gt;14</a:t>
            </a:r>
            <a:r>
              <a:rPr lang="zh-CN" altLang="en-US" dirty="0" smtClean="0">
                <a:cs typeface="+mn-cs"/>
              </a:rPr>
              <a:t>万股，两笔申购都成功</a:t>
            </a:r>
            <a:endParaRPr lang="en-US" altLang="zh-CN" dirty="0" smtClean="0">
              <a:cs typeface="+mn-cs"/>
            </a:endParaRPr>
          </a:p>
          <a:p>
            <a:pPr fontAlgn="auto">
              <a:spcAft>
                <a:spcPts val="0"/>
              </a:spcAft>
              <a:defRPr/>
            </a:pPr>
            <a:endParaRPr lang="en-US" altLang="zh-CN" dirty="0" smtClean="0">
              <a:cs typeface="+mn-cs"/>
            </a:endParaRPr>
          </a:p>
          <a:p>
            <a:pPr lvl="1" fontAlgn="auto">
              <a:spcAft>
                <a:spcPts val="0"/>
              </a:spcAft>
              <a:buFont typeface="Wingdings" pitchFamily="2" charset="2"/>
              <a:buNone/>
              <a:defRPr/>
            </a:pPr>
            <a:r>
              <a:rPr lang="zh-CN" altLang="en-US" dirty="0" smtClean="0">
                <a:solidFill>
                  <a:srgbClr val="C00000"/>
                </a:solidFill>
                <a:cs typeface="+mn-cs"/>
              </a:rPr>
              <a:t>假定净额，则投资者</a:t>
            </a:r>
            <a:r>
              <a:rPr lang="en-US" altLang="zh-CN" dirty="0" smtClean="0">
                <a:solidFill>
                  <a:srgbClr val="C00000"/>
                </a:solidFill>
                <a:cs typeface="+mn-cs"/>
              </a:rPr>
              <a:t>8</a:t>
            </a:r>
            <a:r>
              <a:rPr lang="zh-CN" altLang="en-US" dirty="0" smtClean="0">
                <a:solidFill>
                  <a:srgbClr val="C00000"/>
                </a:solidFill>
                <a:cs typeface="+mn-cs"/>
              </a:rPr>
              <a:t>万股，即可确保交收成功</a:t>
            </a:r>
            <a:endParaRPr lang="en-US" altLang="zh-CN" dirty="0" smtClean="0">
              <a:solidFill>
                <a:srgbClr val="C00000"/>
              </a:solidFill>
              <a:cs typeface="+mn-cs"/>
            </a:endParaRPr>
          </a:p>
          <a:p>
            <a:pPr fontAlgn="auto">
              <a:spcAft>
                <a:spcPts val="0"/>
              </a:spcAft>
              <a:defRPr/>
            </a:pPr>
            <a:endParaRPr lang="en-US" altLang="zh-CN" dirty="0" smtClean="0">
              <a:cs typeface="+mn-cs"/>
            </a:endParaRPr>
          </a:p>
          <a:p>
            <a:pPr fontAlgn="auto">
              <a:spcAft>
                <a:spcPts val="0"/>
              </a:spcAft>
              <a:defRPr/>
            </a:pPr>
            <a:endParaRPr lang="zh-CN" altLang="en-US" dirty="0">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quarter" idx="14"/>
          </p:nvPr>
        </p:nvSpPr>
        <p:spPr/>
        <p:txBody>
          <a:bodyPr/>
          <a:lstStyle/>
          <a:p>
            <a:pPr>
              <a:defRPr/>
            </a:pPr>
            <a:fld id="{B75B6378-2F6D-419D-8F8B-DC59A786F605}" type="datetime1">
              <a:rPr lang="zh-CN" altLang="en-US"/>
              <a:pPr>
                <a:defRPr/>
              </a:pPr>
              <a:t>2012/4/9</a:t>
            </a:fld>
            <a:endParaRPr lang="zh-CN" altLang="en-US"/>
          </a:p>
        </p:txBody>
      </p:sp>
      <p:sp>
        <p:nvSpPr>
          <p:cNvPr id="3" name="灯片编号占位符 2"/>
          <p:cNvSpPr>
            <a:spLocks noGrp="1"/>
          </p:cNvSpPr>
          <p:nvPr>
            <p:ph type="sldNum" sz="quarter" idx="16"/>
          </p:nvPr>
        </p:nvSpPr>
        <p:spPr/>
        <p:txBody>
          <a:bodyPr/>
          <a:lstStyle/>
          <a:p>
            <a:pPr>
              <a:defRPr/>
            </a:pPr>
            <a:fld id="{33C42164-6870-414C-B781-3A0E50F8E624}" type="slidenum">
              <a:rPr lang="zh-CN" altLang="en-US"/>
              <a:pPr>
                <a:defRPr/>
              </a:pPr>
              <a:t>3</a:t>
            </a:fld>
            <a:endParaRPr lang="zh-CN" altLang="en-US"/>
          </a:p>
        </p:txBody>
      </p:sp>
      <p:sp>
        <p:nvSpPr>
          <p:cNvPr id="14339" name="图片占位符 3"/>
          <p:cNvSpPr>
            <a:spLocks noGrp="1"/>
          </p:cNvSpPr>
          <p:nvPr>
            <p:ph type="pic" sz="quarter" idx="13"/>
          </p:nvPr>
        </p:nvSpPr>
        <p:spPr>
          <a:xfrm>
            <a:off x="0" y="1868488"/>
            <a:ext cx="3016250" cy="2725737"/>
          </a:xfrm>
        </p:spPr>
      </p:sp>
      <p:sp>
        <p:nvSpPr>
          <p:cNvPr id="5" name="标题 4"/>
          <p:cNvSpPr>
            <a:spLocks noGrp="1"/>
          </p:cNvSpPr>
          <p:nvPr>
            <p:ph type="title"/>
          </p:nvPr>
        </p:nvSpPr>
        <p:spPr>
          <a:xfrm>
            <a:off x="3708400" y="3173413"/>
            <a:ext cx="5184775" cy="720725"/>
          </a:xfrm>
        </p:spPr>
        <p:txBody>
          <a:bodyPr rtlCol="0"/>
          <a:lstStyle/>
          <a:p>
            <a:pPr fontAlgn="auto">
              <a:spcAft>
                <a:spcPts val="0"/>
              </a:spcAft>
              <a:defRPr/>
            </a:pPr>
            <a:r>
              <a:rPr lang="en-US" altLang="zh-CN" sz="4000" dirty="0" smtClean="0">
                <a:latin typeface="+mj-ea"/>
                <a:ea typeface="+mj-ea"/>
              </a:rPr>
              <a:t>    </a:t>
            </a:r>
            <a:r>
              <a:rPr lang="zh-CN" altLang="en-US" sz="4000" dirty="0" smtClean="0">
                <a:latin typeface="+mj-ea"/>
                <a:ea typeface="+mj-ea"/>
              </a:rPr>
              <a:t>规则修订说明</a:t>
            </a:r>
            <a:endParaRPr lang="zh-CN" altLang="en-US" sz="4000" dirty="0">
              <a:latin typeface="+mj-ea"/>
              <a:ea typeface="+mj-ea"/>
            </a:endParaRPr>
          </a:p>
        </p:txBody>
      </p:sp>
      <p:sp>
        <p:nvSpPr>
          <p:cNvPr id="6" name="文本占位符 5"/>
          <p:cNvSpPr>
            <a:spLocks noGrp="1"/>
          </p:cNvSpPr>
          <p:nvPr>
            <p:ph type="body" idx="1"/>
          </p:nvPr>
        </p:nvSpPr>
        <p:spPr>
          <a:xfrm>
            <a:off x="2479675" y="3016250"/>
            <a:ext cx="995363" cy="1008063"/>
          </a:xfrm>
        </p:spPr>
        <p:txBody>
          <a:bodyPr/>
          <a:lstStyle/>
          <a:p>
            <a:pPr fontAlgn="auto">
              <a:spcAft>
                <a:spcPts val="0"/>
              </a:spcAft>
              <a:buFont typeface="Arial" pitchFamily="34" charset="0"/>
              <a:buNone/>
              <a:defRPr/>
            </a:pPr>
            <a:r>
              <a:rPr sz="4800">
                <a:latin typeface="+mj-ea"/>
                <a:ea typeface="+mj-ea"/>
              </a:rPr>
              <a:t>一</a:t>
            </a:r>
            <a:endParaRPr sz="4800">
              <a:latin typeface="+mj-ea"/>
              <a:ea typeface="+mj-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graphicFrame>
        <p:nvGraphicFramePr>
          <p:cNvPr id="32" name="内容占位符 31"/>
          <p:cNvGraphicFramePr>
            <a:graphicFrameLocks noGrp="1"/>
          </p:cNvGraphicFramePr>
          <p:nvPr>
            <p:ph idx="1"/>
          </p:nvPr>
        </p:nvGraphicFramePr>
        <p:xfrm>
          <a:off x="541338" y="1341438"/>
          <a:ext cx="8078787" cy="4802187"/>
        </p:xfrm>
        <a:graphic>
          <a:graphicData uri="http://schemas.openxmlformats.org/drawingml/2006/table">
            <a:tbl>
              <a:tblPr firstRow="1" bandRow="1">
                <a:tableStyleId>{5C22544A-7EE6-4342-B048-85BDC9FD1C3A}</a:tableStyleId>
              </a:tblPr>
              <a:tblGrid>
                <a:gridCol w="2101836"/>
                <a:gridCol w="3071834"/>
                <a:gridCol w="2905118"/>
              </a:tblGrid>
              <a:tr h="1073624">
                <a:tc>
                  <a:txBody>
                    <a:bodyPr/>
                    <a:lstStyle/>
                    <a:p>
                      <a:endParaRPr lang="zh-CN" altLang="en-US" sz="2000" dirty="0">
                        <a:latin typeface="+mj-ea"/>
                        <a:ea typeface="+mj-ea"/>
                      </a:endParaRPr>
                    </a:p>
                  </a:txBody>
                  <a:tcPr anchor="ctr"/>
                </a:tc>
                <a:tc>
                  <a:txBody>
                    <a:bodyPr/>
                    <a:lstStyle/>
                    <a:p>
                      <a:pPr algn="ctr"/>
                      <a:r>
                        <a:rPr lang="zh-CN" altLang="en-US" sz="2000" dirty="0" smtClean="0">
                          <a:solidFill>
                            <a:srgbClr val="C00000"/>
                          </a:solidFill>
                          <a:latin typeface="+mj-ea"/>
                          <a:ea typeface="+mj-ea"/>
                        </a:rPr>
                        <a:t>跨市场</a:t>
                      </a:r>
                      <a:r>
                        <a:rPr lang="en-US" altLang="zh-CN" sz="2000" dirty="0" smtClean="0">
                          <a:solidFill>
                            <a:srgbClr val="C00000"/>
                          </a:solidFill>
                          <a:latin typeface="+mj-ea"/>
                          <a:ea typeface="+mj-ea"/>
                        </a:rPr>
                        <a:t>ETF</a:t>
                      </a:r>
                      <a:endParaRPr lang="zh-CN" altLang="en-US" sz="2000" dirty="0">
                        <a:solidFill>
                          <a:srgbClr val="C00000"/>
                        </a:solidFill>
                        <a:latin typeface="+mj-ea"/>
                        <a:ea typeface="+mj-ea"/>
                      </a:endParaRPr>
                    </a:p>
                  </a:txBody>
                  <a:tcPr anchor="ctr"/>
                </a:tc>
                <a:tc>
                  <a:txBody>
                    <a:bodyPr/>
                    <a:lstStyle/>
                    <a:p>
                      <a:pPr algn="ctr"/>
                      <a:r>
                        <a:rPr lang="zh-CN" altLang="en-US" sz="2000" dirty="0" smtClean="0">
                          <a:latin typeface="+mj-ea"/>
                          <a:ea typeface="+mj-ea"/>
                        </a:rPr>
                        <a:t>单市场</a:t>
                      </a:r>
                      <a:r>
                        <a:rPr lang="en-US" altLang="zh-CN" sz="2000" dirty="0" smtClean="0">
                          <a:latin typeface="+mj-ea"/>
                          <a:ea typeface="+mj-ea"/>
                        </a:rPr>
                        <a:t>ETF</a:t>
                      </a:r>
                      <a:endParaRPr lang="zh-CN" altLang="en-US" sz="2000" dirty="0">
                        <a:latin typeface="+mj-ea"/>
                        <a:ea typeface="+mj-ea"/>
                      </a:endParaRPr>
                    </a:p>
                  </a:txBody>
                  <a:tcPr anchor="ctr"/>
                </a:tc>
              </a:tr>
              <a:tr h="1073624">
                <a:tc>
                  <a:txBody>
                    <a:bodyPr/>
                    <a:lstStyle/>
                    <a:p>
                      <a:pPr algn="ctr"/>
                      <a:r>
                        <a:rPr lang="zh-CN" altLang="en-US" sz="2000" dirty="0" smtClean="0">
                          <a:latin typeface="+mj-ea"/>
                          <a:ea typeface="+mj-ea"/>
                        </a:rPr>
                        <a:t>现金替代</a:t>
                      </a:r>
                      <a:endParaRPr lang="zh-CN" altLang="en-US" sz="2000" dirty="0">
                        <a:latin typeface="+mj-ea"/>
                        <a:ea typeface="+mj-ea"/>
                      </a:endParaRPr>
                    </a:p>
                  </a:txBody>
                  <a:tcPr anchor="ctr"/>
                </a:tc>
                <a:tc>
                  <a:txBody>
                    <a:bodyPr/>
                    <a:lstStyle/>
                    <a:p>
                      <a:r>
                        <a:rPr lang="zh-CN" altLang="en-US" sz="2000" dirty="0" smtClean="0">
                          <a:solidFill>
                            <a:srgbClr val="C00000"/>
                          </a:solidFill>
                          <a:latin typeface="+mj-ea"/>
                          <a:ea typeface="+mj-ea"/>
                        </a:rPr>
                        <a:t>代收代付</a:t>
                      </a:r>
                      <a:endParaRPr lang="en-US" altLang="zh-CN" sz="2000" dirty="0" smtClean="0">
                        <a:solidFill>
                          <a:srgbClr val="C00000"/>
                        </a:solidFill>
                        <a:latin typeface="+mj-ea"/>
                        <a:ea typeface="+mj-ea"/>
                      </a:endParaRPr>
                    </a:p>
                    <a:p>
                      <a:r>
                        <a:rPr lang="en-US" altLang="zh-CN" sz="2000" dirty="0" smtClean="0">
                          <a:solidFill>
                            <a:srgbClr val="C00000"/>
                          </a:solidFill>
                          <a:latin typeface="+mj-ea"/>
                          <a:ea typeface="+mj-ea"/>
                        </a:rPr>
                        <a:t>T+1</a:t>
                      </a:r>
                      <a:r>
                        <a:rPr lang="zh-CN" altLang="en-US" sz="2000" dirty="0" smtClean="0">
                          <a:solidFill>
                            <a:srgbClr val="C00000"/>
                          </a:solidFill>
                          <a:latin typeface="+mj-ea"/>
                          <a:ea typeface="+mj-ea"/>
                        </a:rPr>
                        <a:t>清算，</a:t>
                      </a:r>
                      <a:r>
                        <a:rPr lang="en-US" altLang="zh-CN" sz="2000" dirty="0" smtClean="0">
                          <a:solidFill>
                            <a:srgbClr val="C00000"/>
                          </a:solidFill>
                          <a:latin typeface="+mj-ea"/>
                          <a:ea typeface="+mj-ea"/>
                        </a:rPr>
                        <a:t>T+2</a:t>
                      </a:r>
                      <a:r>
                        <a:rPr lang="zh-CN" altLang="en-US" sz="2000" dirty="0" smtClean="0">
                          <a:solidFill>
                            <a:srgbClr val="C00000"/>
                          </a:solidFill>
                          <a:latin typeface="+mj-ea"/>
                          <a:ea typeface="+mj-ea"/>
                        </a:rPr>
                        <a:t>交收</a:t>
                      </a:r>
                      <a:endParaRPr lang="zh-CN" altLang="en-US" sz="2000" dirty="0">
                        <a:solidFill>
                          <a:srgbClr val="C00000"/>
                        </a:solidFill>
                        <a:latin typeface="+mj-ea"/>
                        <a:ea typeface="+mj-ea"/>
                      </a:endParaRPr>
                    </a:p>
                  </a:txBody>
                  <a:tcPr anchor="ctr"/>
                </a:tc>
                <a:tc>
                  <a:txBody>
                    <a:bodyPr/>
                    <a:lstStyle/>
                    <a:p>
                      <a:r>
                        <a:rPr lang="zh-CN" altLang="en-US" sz="2000" dirty="0" smtClean="0">
                          <a:latin typeface="+mj-ea"/>
                          <a:ea typeface="+mj-ea"/>
                        </a:rPr>
                        <a:t>净额担保</a:t>
                      </a:r>
                      <a:endParaRPr lang="en-US" altLang="zh-CN" sz="2000" dirty="0" smtClean="0">
                        <a:latin typeface="+mj-ea"/>
                        <a:ea typeface="+mj-ea"/>
                      </a:endParaRPr>
                    </a:p>
                    <a:p>
                      <a:r>
                        <a:rPr lang="en-US" altLang="zh-CN" sz="2000" dirty="0" smtClean="0">
                          <a:latin typeface="+mj-ea"/>
                          <a:ea typeface="+mj-ea"/>
                        </a:rPr>
                        <a:t>T+0</a:t>
                      </a:r>
                      <a:r>
                        <a:rPr lang="zh-CN" altLang="en-US" sz="2000" dirty="0" smtClean="0">
                          <a:latin typeface="+mj-ea"/>
                          <a:ea typeface="+mj-ea"/>
                        </a:rPr>
                        <a:t>清算，</a:t>
                      </a:r>
                      <a:r>
                        <a:rPr lang="en-US" altLang="zh-CN" sz="2000" dirty="0" smtClean="0">
                          <a:latin typeface="+mj-ea"/>
                          <a:ea typeface="+mj-ea"/>
                        </a:rPr>
                        <a:t>T+1</a:t>
                      </a:r>
                      <a:r>
                        <a:rPr lang="zh-CN" altLang="en-US" sz="2000" dirty="0" smtClean="0">
                          <a:latin typeface="+mj-ea"/>
                          <a:ea typeface="+mj-ea"/>
                        </a:rPr>
                        <a:t>交收</a:t>
                      </a:r>
                      <a:endParaRPr lang="zh-CN" altLang="en-US" sz="2000" dirty="0">
                        <a:latin typeface="+mj-ea"/>
                        <a:ea typeface="+mj-ea"/>
                      </a:endParaRPr>
                    </a:p>
                  </a:txBody>
                  <a:tcPr anchor="ctr"/>
                </a:tc>
              </a:tr>
              <a:tr h="1581333">
                <a:tc>
                  <a:txBody>
                    <a:bodyPr/>
                    <a:lstStyle/>
                    <a:p>
                      <a:pPr algn="ctr"/>
                      <a:r>
                        <a:rPr lang="zh-CN" altLang="en-US" sz="2000" dirty="0" smtClean="0">
                          <a:latin typeface="+mj-ea"/>
                          <a:ea typeface="+mj-ea"/>
                        </a:rPr>
                        <a:t>现金差额</a:t>
                      </a:r>
                      <a:endParaRPr lang="zh-CN" altLang="en-US" sz="2000" dirty="0">
                        <a:latin typeface="+mj-ea"/>
                        <a:ea typeface="+mj-ea"/>
                      </a:endParaRPr>
                    </a:p>
                  </a:txBody>
                  <a:tcPr anchor="ctr"/>
                </a:tc>
                <a:tc>
                  <a:txBody>
                    <a:bodyPr/>
                    <a:lstStyle/>
                    <a:p>
                      <a:r>
                        <a:rPr lang="zh-CN" altLang="en-US" sz="2000" kern="1200" dirty="0" smtClean="0">
                          <a:solidFill>
                            <a:srgbClr val="C00000"/>
                          </a:solidFill>
                          <a:latin typeface="+mj-ea"/>
                          <a:ea typeface="+mn-ea"/>
                          <a:cs typeface="+mn-cs"/>
                        </a:rPr>
                        <a:t>代收代付</a:t>
                      </a:r>
                      <a:endParaRPr lang="en-US" altLang="zh-CN" sz="2000" kern="1200" dirty="0" smtClean="0">
                        <a:solidFill>
                          <a:srgbClr val="C00000"/>
                        </a:solidFill>
                        <a:latin typeface="+mj-ea"/>
                        <a:ea typeface="+mn-ea"/>
                        <a:cs typeface="+mn-cs"/>
                      </a:endParaRPr>
                    </a:p>
                    <a:p>
                      <a:r>
                        <a:rPr lang="en-US" altLang="zh-CN" sz="2000" kern="1200" dirty="0" smtClean="0">
                          <a:solidFill>
                            <a:srgbClr val="C00000"/>
                          </a:solidFill>
                          <a:latin typeface="+mj-ea"/>
                          <a:ea typeface="+mn-ea"/>
                          <a:cs typeface="+mn-cs"/>
                        </a:rPr>
                        <a:t>T+1</a:t>
                      </a:r>
                      <a:r>
                        <a:rPr lang="zh-CN" altLang="en-US" sz="2000" kern="1200" dirty="0" smtClean="0">
                          <a:solidFill>
                            <a:srgbClr val="C00000"/>
                          </a:solidFill>
                          <a:latin typeface="+mj-ea"/>
                          <a:ea typeface="+mn-ea"/>
                          <a:cs typeface="+mn-cs"/>
                        </a:rPr>
                        <a:t>清算，</a:t>
                      </a:r>
                      <a:r>
                        <a:rPr lang="en-US" altLang="zh-CN" sz="2000" kern="1200" dirty="0" smtClean="0">
                          <a:solidFill>
                            <a:srgbClr val="C00000"/>
                          </a:solidFill>
                          <a:latin typeface="+mj-ea"/>
                          <a:ea typeface="+mn-ea"/>
                          <a:cs typeface="+mn-cs"/>
                        </a:rPr>
                        <a:t>T+2</a:t>
                      </a:r>
                      <a:r>
                        <a:rPr lang="zh-CN" altLang="en-US" sz="2000" kern="1200" dirty="0" smtClean="0">
                          <a:solidFill>
                            <a:srgbClr val="C00000"/>
                          </a:solidFill>
                          <a:latin typeface="+mj-ea"/>
                          <a:ea typeface="+mn-ea"/>
                          <a:cs typeface="+mn-cs"/>
                        </a:rPr>
                        <a:t>交收</a:t>
                      </a:r>
                      <a:endParaRPr lang="zh-CN" altLang="en-US" sz="2000" dirty="0">
                        <a:solidFill>
                          <a:srgbClr val="C00000"/>
                        </a:solidFill>
                        <a:latin typeface="+mj-ea"/>
                        <a:ea typeface="+mj-ea"/>
                      </a:endParaRPr>
                    </a:p>
                  </a:txBody>
                  <a:tcPr anchor="ctr"/>
                </a:tc>
                <a:tc>
                  <a:txBody>
                    <a:bodyPr/>
                    <a:lstStyle/>
                    <a:p>
                      <a:r>
                        <a:rPr lang="zh-CN" altLang="en-US" sz="2000" kern="1200" dirty="0" smtClean="0">
                          <a:solidFill>
                            <a:srgbClr val="0070C0"/>
                          </a:solidFill>
                          <a:latin typeface="+mj-ea"/>
                          <a:ea typeface="+mn-ea"/>
                          <a:cs typeface="+mn-cs"/>
                        </a:rPr>
                        <a:t>代收代付</a:t>
                      </a:r>
                      <a:endParaRPr lang="en-US" altLang="zh-CN" sz="2000" kern="1200" dirty="0" smtClean="0">
                        <a:solidFill>
                          <a:srgbClr val="0070C0"/>
                        </a:solidFill>
                        <a:latin typeface="+mj-ea"/>
                        <a:ea typeface="+mn-ea"/>
                        <a:cs typeface="+mn-cs"/>
                      </a:endParaRPr>
                    </a:p>
                    <a:p>
                      <a:r>
                        <a:rPr lang="en-US" altLang="zh-CN" sz="2000" kern="1200" dirty="0" smtClean="0">
                          <a:solidFill>
                            <a:srgbClr val="0070C0"/>
                          </a:solidFill>
                          <a:latin typeface="+mj-ea"/>
                          <a:ea typeface="+mn-ea"/>
                          <a:cs typeface="+mn-cs"/>
                        </a:rPr>
                        <a:t>T+1</a:t>
                      </a:r>
                      <a:r>
                        <a:rPr lang="zh-CN" altLang="en-US" sz="2000" kern="1200" dirty="0" smtClean="0">
                          <a:solidFill>
                            <a:srgbClr val="0070C0"/>
                          </a:solidFill>
                          <a:latin typeface="+mj-ea"/>
                          <a:ea typeface="+mn-ea"/>
                          <a:cs typeface="+mn-cs"/>
                        </a:rPr>
                        <a:t>清算，</a:t>
                      </a:r>
                      <a:r>
                        <a:rPr lang="en-US" altLang="zh-CN" sz="2000" kern="1200" dirty="0" smtClean="0">
                          <a:solidFill>
                            <a:srgbClr val="0070C0"/>
                          </a:solidFill>
                          <a:latin typeface="+mj-ea"/>
                          <a:ea typeface="+mn-ea"/>
                          <a:cs typeface="+mn-cs"/>
                        </a:rPr>
                        <a:t>T+2</a:t>
                      </a:r>
                      <a:r>
                        <a:rPr lang="zh-CN" altLang="en-US" sz="2000" kern="1200" dirty="0" smtClean="0">
                          <a:solidFill>
                            <a:srgbClr val="0070C0"/>
                          </a:solidFill>
                          <a:latin typeface="+mj-ea"/>
                          <a:ea typeface="+mn-ea"/>
                          <a:cs typeface="+mn-cs"/>
                        </a:rPr>
                        <a:t>交收</a:t>
                      </a:r>
                      <a:endParaRPr lang="zh-CN" altLang="en-US" sz="2000" dirty="0">
                        <a:solidFill>
                          <a:srgbClr val="0070C0"/>
                        </a:solidFill>
                        <a:latin typeface="+mj-ea"/>
                        <a:ea typeface="+mj-ea"/>
                      </a:endParaRPr>
                    </a:p>
                  </a:txBody>
                  <a:tcPr anchor="ctr"/>
                </a:tc>
              </a:tr>
              <a:tr h="1073624">
                <a:tc>
                  <a:txBody>
                    <a:bodyPr/>
                    <a:lstStyle/>
                    <a:p>
                      <a:pPr algn="ctr"/>
                      <a:r>
                        <a:rPr lang="zh-CN" altLang="en-US" sz="2000" dirty="0" smtClean="0">
                          <a:latin typeface="+mj-ea"/>
                          <a:ea typeface="+mj-ea"/>
                        </a:rPr>
                        <a:t>现金替代退补款</a:t>
                      </a:r>
                      <a:endParaRPr lang="zh-CN" altLang="en-US" sz="2000" dirty="0">
                        <a:latin typeface="+mj-ea"/>
                        <a:ea typeface="+mj-ea"/>
                      </a:endParaRPr>
                    </a:p>
                  </a:txBody>
                  <a:tcPr anchor="ctr"/>
                </a:tc>
                <a:tc>
                  <a:txBody>
                    <a:bodyPr/>
                    <a:lstStyle/>
                    <a:p>
                      <a:r>
                        <a:rPr lang="zh-CN" altLang="en-US" sz="2000" kern="1200" dirty="0" smtClean="0">
                          <a:solidFill>
                            <a:srgbClr val="C00000"/>
                          </a:solidFill>
                          <a:latin typeface="+mj-ea"/>
                          <a:ea typeface="+mn-ea"/>
                          <a:cs typeface="+mn-cs"/>
                        </a:rPr>
                        <a:t>代收代付</a:t>
                      </a:r>
                      <a:endParaRPr lang="en-US" altLang="zh-CN" sz="2000" kern="1200" dirty="0" smtClean="0">
                        <a:solidFill>
                          <a:srgbClr val="C00000"/>
                        </a:solidFill>
                        <a:latin typeface="+mj-ea"/>
                        <a:ea typeface="+mn-ea"/>
                        <a:cs typeface="+mn-cs"/>
                      </a:endParaRPr>
                    </a:p>
                    <a:p>
                      <a:r>
                        <a:rPr lang="en-US" altLang="zh-CN" sz="2000" kern="1200" dirty="0" smtClean="0">
                          <a:solidFill>
                            <a:srgbClr val="C00000"/>
                          </a:solidFill>
                          <a:latin typeface="+mj-ea"/>
                          <a:ea typeface="+mn-ea"/>
                          <a:cs typeface="+mn-cs"/>
                        </a:rPr>
                        <a:t>T+N</a:t>
                      </a:r>
                      <a:r>
                        <a:rPr lang="zh-CN" altLang="en-US" sz="2000" kern="1200" dirty="0" smtClean="0">
                          <a:solidFill>
                            <a:srgbClr val="C00000"/>
                          </a:solidFill>
                          <a:latin typeface="+mj-ea"/>
                          <a:ea typeface="+mn-ea"/>
                          <a:cs typeface="+mn-cs"/>
                        </a:rPr>
                        <a:t>清算，</a:t>
                      </a:r>
                      <a:r>
                        <a:rPr lang="en-US" altLang="zh-CN" sz="2000" kern="1200" dirty="0" smtClean="0">
                          <a:solidFill>
                            <a:srgbClr val="C00000"/>
                          </a:solidFill>
                          <a:latin typeface="+mj-ea"/>
                          <a:ea typeface="+mn-ea"/>
                          <a:cs typeface="+mn-cs"/>
                        </a:rPr>
                        <a:t>T+N+1</a:t>
                      </a:r>
                      <a:r>
                        <a:rPr lang="zh-CN" altLang="en-US" sz="2000" kern="1200" dirty="0" smtClean="0">
                          <a:solidFill>
                            <a:srgbClr val="C00000"/>
                          </a:solidFill>
                          <a:latin typeface="+mj-ea"/>
                          <a:ea typeface="+mn-ea"/>
                          <a:cs typeface="+mn-cs"/>
                        </a:rPr>
                        <a:t>交收</a:t>
                      </a:r>
                      <a:endParaRPr lang="zh-CN" altLang="en-US" sz="2000" dirty="0">
                        <a:solidFill>
                          <a:srgbClr val="C00000"/>
                        </a:solidFill>
                        <a:latin typeface="+mj-ea"/>
                        <a:ea typeface="+mj-ea"/>
                      </a:endParaRPr>
                    </a:p>
                  </a:txBody>
                  <a:tcPr anchor="ctr"/>
                </a:tc>
                <a:tc>
                  <a:txBody>
                    <a:bodyPr/>
                    <a:lstStyle/>
                    <a:p>
                      <a:r>
                        <a:rPr lang="zh-CN" altLang="en-US" sz="2000" kern="1200" dirty="0" smtClean="0">
                          <a:solidFill>
                            <a:schemeClr val="tx1"/>
                          </a:solidFill>
                          <a:latin typeface="+mj-ea"/>
                          <a:ea typeface="+mn-ea"/>
                          <a:cs typeface="+mn-cs"/>
                        </a:rPr>
                        <a:t>代收代付</a:t>
                      </a:r>
                      <a:endParaRPr lang="en-US" altLang="zh-CN" sz="2000" kern="1200" dirty="0" smtClean="0">
                        <a:solidFill>
                          <a:schemeClr val="tx1"/>
                        </a:solidFill>
                        <a:latin typeface="+mj-ea"/>
                        <a:ea typeface="+mn-ea"/>
                        <a:cs typeface="+mn-cs"/>
                      </a:endParaRPr>
                    </a:p>
                    <a:p>
                      <a:r>
                        <a:rPr lang="en-US" altLang="zh-CN" sz="2000" kern="1200" dirty="0" smtClean="0">
                          <a:solidFill>
                            <a:schemeClr val="tx1"/>
                          </a:solidFill>
                          <a:latin typeface="+mj-ea"/>
                          <a:ea typeface="+mn-ea"/>
                          <a:cs typeface="+mn-cs"/>
                        </a:rPr>
                        <a:t>T+N</a:t>
                      </a:r>
                      <a:r>
                        <a:rPr lang="zh-CN" altLang="en-US" sz="2000" kern="1200" dirty="0" smtClean="0">
                          <a:solidFill>
                            <a:schemeClr val="tx1"/>
                          </a:solidFill>
                          <a:latin typeface="+mj-ea"/>
                          <a:ea typeface="+mn-ea"/>
                          <a:cs typeface="+mn-cs"/>
                        </a:rPr>
                        <a:t>清算，</a:t>
                      </a:r>
                      <a:r>
                        <a:rPr lang="en-US" altLang="zh-CN" sz="2000" kern="1200" dirty="0" smtClean="0">
                          <a:solidFill>
                            <a:schemeClr val="tx1"/>
                          </a:solidFill>
                          <a:latin typeface="+mj-ea"/>
                          <a:ea typeface="+mn-ea"/>
                          <a:cs typeface="+mn-cs"/>
                        </a:rPr>
                        <a:t>T+N+1</a:t>
                      </a:r>
                      <a:r>
                        <a:rPr lang="zh-CN" altLang="en-US" sz="2000" kern="1200" dirty="0" smtClean="0">
                          <a:solidFill>
                            <a:schemeClr val="tx1"/>
                          </a:solidFill>
                          <a:latin typeface="+mj-ea"/>
                          <a:ea typeface="+mn-ea"/>
                          <a:cs typeface="+mn-cs"/>
                        </a:rPr>
                        <a:t>交收</a:t>
                      </a:r>
                      <a:endParaRPr lang="zh-CN" altLang="en-US" sz="2000" dirty="0">
                        <a:solidFill>
                          <a:schemeClr val="tx1"/>
                        </a:solidFill>
                        <a:latin typeface="+mj-ea"/>
                        <a:ea typeface="+mj-ea"/>
                      </a:endParaRPr>
                    </a:p>
                  </a:txBody>
                  <a:tcPr anchor="ctr"/>
                </a:tc>
              </a:tr>
            </a:tbl>
          </a:graphicData>
        </a:graphic>
      </p:graphicFrame>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852ECEF3-0FBD-45D8-A2E9-2A96019BCD15}" type="slidenum">
              <a:rPr lang="zh-CN" altLang="en-US"/>
              <a:pPr>
                <a:defRPr/>
              </a:pPr>
              <a:t>30</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结算原则</a:t>
            </a:r>
            <a:endParaRPr lang="en-US" altLang="zh-CN" dirty="0" smtClean="0">
              <a:cs typeface="+mn-cs"/>
            </a:endParaRPr>
          </a:p>
          <a:p>
            <a:pPr lvl="1" fontAlgn="auto">
              <a:lnSpc>
                <a:spcPct val="90000"/>
              </a:lnSpc>
              <a:spcAft>
                <a:spcPts val="0"/>
              </a:spcAft>
              <a:defRPr/>
            </a:pPr>
            <a:r>
              <a:rPr lang="zh-CN" altLang="en-US" dirty="0" smtClean="0">
                <a:cs typeface="+mn-cs"/>
              </a:rPr>
              <a:t>基金管理人负责代收代付资金清算；</a:t>
            </a:r>
          </a:p>
          <a:p>
            <a:pPr lvl="1" fontAlgn="auto">
              <a:lnSpc>
                <a:spcPct val="90000"/>
              </a:lnSpc>
              <a:spcAft>
                <a:spcPts val="0"/>
              </a:spcAft>
              <a:defRPr/>
            </a:pPr>
            <a:r>
              <a:rPr lang="zh-CN" altLang="en-US" dirty="0" smtClean="0">
                <a:cs typeface="+mn-cs"/>
              </a:rPr>
              <a:t>结算公司负责转发清算数据，并组织资金划拨；</a:t>
            </a:r>
          </a:p>
          <a:p>
            <a:pPr lvl="1" fontAlgn="auto">
              <a:lnSpc>
                <a:spcPct val="90000"/>
              </a:lnSpc>
              <a:spcAft>
                <a:spcPts val="0"/>
              </a:spcAft>
              <a:defRPr/>
            </a:pPr>
            <a:r>
              <a:rPr lang="zh-CN" altLang="en-US" dirty="0" smtClean="0">
                <a:cs typeface="+mn-cs"/>
              </a:rPr>
              <a:t>资金划拨遵循全额非担保原则</a:t>
            </a:r>
          </a:p>
          <a:p>
            <a:pPr lvl="1" fontAlgn="auto">
              <a:lnSpc>
                <a:spcPct val="90000"/>
              </a:lnSpc>
              <a:spcAft>
                <a:spcPts val="0"/>
              </a:spcAft>
              <a:defRPr/>
            </a:pPr>
            <a:r>
              <a:rPr lang="zh-CN" altLang="en-US" dirty="0" smtClean="0">
                <a:cs typeface="+mn-cs"/>
              </a:rPr>
              <a:t>如交收日资金不足，基金管理人可再次发送清算数据，结算公司再次组织进行资金划拨。</a:t>
            </a:r>
          </a:p>
          <a:p>
            <a:pPr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0A5CE417-7EAE-4436-B26D-75A0A37DD945}" type="slidenum">
              <a:rPr lang="zh-CN" altLang="en-US"/>
              <a:pPr>
                <a:defRPr/>
              </a:pPr>
              <a:t>31</a:t>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资金账户</a:t>
            </a:r>
            <a:endParaRPr lang="en-US" altLang="zh-CN" dirty="0" smtClean="0">
              <a:cs typeface="+mn-cs"/>
            </a:endParaRPr>
          </a:p>
          <a:p>
            <a:pPr lvl="1" fontAlgn="auto">
              <a:spcAft>
                <a:spcPts val="0"/>
              </a:spcAft>
              <a:defRPr/>
            </a:pPr>
            <a:r>
              <a:rPr lang="en-US" altLang="zh-CN" dirty="0" smtClean="0">
                <a:cs typeface="+mn-cs"/>
              </a:rPr>
              <a:t>B001</a:t>
            </a:r>
            <a:r>
              <a:rPr lang="zh-CN" altLang="en-US" dirty="0" smtClean="0">
                <a:cs typeface="+mn-cs"/>
              </a:rPr>
              <a:t>结算备付金账户</a:t>
            </a:r>
            <a:endParaRPr lang="en-US" altLang="zh-CN" dirty="0" smtClean="0">
              <a:cs typeface="+mn-cs"/>
            </a:endParaRPr>
          </a:p>
          <a:p>
            <a:pPr fontAlgn="auto">
              <a:spcAft>
                <a:spcPts val="0"/>
              </a:spcAft>
              <a:defRPr/>
            </a:pPr>
            <a:r>
              <a:rPr lang="zh-CN" altLang="en-US" dirty="0" smtClean="0">
                <a:cs typeface="+mn-cs"/>
              </a:rPr>
              <a:t>资金使用顺序</a:t>
            </a:r>
            <a:endParaRPr lang="en-US" altLang="zh-CN" dirty="0" smtClean="0">
              <a:cs typeface="+mn-cs"/>
            </a:endParaRPr>
          </a:p>
          <a:p>
            <a:pPr lvl="1" fontAlgn="auto">
              <a:spcAft>
                <a:spcPts val="0"/>
              </a:spcAft>
              <a:defRPr/>
            </a:pPr>
            <a:r>
              <a:rPr lang="zh-CN" altLang="en-US" dirty="0" smtClean="0">
                <a:cs typeface="+mn-cs"/>
              </a:rPr>
              <a:t>担保交收类业务：</a:t>
            </a:r>
            <a:r>
              <a:rPr lang="en-US" altLang="zh-CN" dirty="0" smtClean="0">
                <a:cs typeface="+mn-cs"/>
              </a:rPr>
              <a:t>A</a:t>
            </a:r>
            <a:r>
              <a:rPr lang="zh-CN" altLang="en-US" dirty="0" smtClean="0">
                <a:cs typeface="+mn-cs"/>
              </a:rPr>
              <a:t>股、</a:t>
            </a:r>
            <a:r>
              <a:rPr lang="en-US" altLang="zh-CN" dirty="0" smtClean="0">
                <a:cs typeface="+mn-cs"/>
              </a:rPr>
              <a:t>ETF</a:t>
            </a:r>
            <a:r>
              <a:rPr lang="zh-CN" altLang="en-US" dirty="0" smtClean="0">
                <a:cs typeface="+mn-cs"/>
              </a:rPr>
              <a:t>交易等</a:t>
            </a:r>
            <a:endParaRPr lang="en-US" altLang="zh-CN" dirty="0" smtClean="0">
              <a:cs typeface="+mn-cs"/>
            </a:endParaRPr>
          </a:p>
          <a:p>
            <a:pPr lvl="1" fontAlgn="auto">
              <a:spcAft>
                <a:spcPts val="0"/>
              </a:spcAft>
              <a:defRPr/>
            </a:pPr>
            <a:r>
              <a:rPr lang="zh-CN" altLang="en-US" dirty="0" smtClean="0">
                <a:cs typeface="+mn-cs"/>
              </a:rPr>
              <a:t>非担保交收类业务：发行、中关村（新三板）等</a:t>
            </a:r>
            <a:endParaRPr lang="en-US" altLang="zh-CN" dirty="0" smtClean="0">
              <a:cs typeface="+mn-cs"/>
            </a:endParaRPr>
          </a:p>
          <a:p>
            <a:pPr lvl="1" fontAlgn="auto">
              <a:spcAft>
                <a:spcPts val="0"/>
              </a:spcAft>
              <a:defRPr/>
            </a:pPr>
            <a:r>
              <a:rPr lang="zh-CN" altLang="en-US" dirty="0" smtClean="0">
                <a:cs typeface="+mn-cs"/>
              </a:rPr>
              <a:t>代收代付类业务：</a:t>
            </a:r>
            <a:r>
              <a:rPr lang="en-US" altLang="zh-CN" dirty="0" smtClean="0">
                <a:cs typeface="+mn-cs"/>
              </a:rPr>
              <a:t>ETF</a:t>
            </a:r>
            <a:r>
              <a:rPr lang="zh-CN" altLang="en-US" dirty="0" smtClean="0">
                <a:cs typeface="+mn-cs"/>
              </a:rPr>
              <a:t>现金差额等</a:t>
            </a:r>
            <a:endParaRPr lang="en-US" altLang="zh-CN" dirty="0" smtClean="0">
              <a:cs typeface="+mn-cs"/>
            </a:endParaRPr>
          </a:p>
          <a:p>
            <a:pPr fontAlgn="auto">
              <a:spcAft>
                <a:spcPts val="0"/>
              </a:spcAft>
              <a:buFont typeface="Wingdings" pitchFamily="2" charset="2"/>
              <a:buNone/>
              <a:defRPr/>
            </a:pPr>
            <a:endParaRPr lang="en-US" altLang="zh-CN" dirty="0" smtClean="0">
              <a:solidFill>
                <a:srgbClr val="C00000"/>
              </a:solidFill>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68E5B67F-307C-4F91-9B9D-0B07511AA67E}" type="slidenum">
              <a:rPr lang="zh-CN" altLang="en-US"/>
              <a:pPr>
                <a:defRPr/>
              </a:pPr>
              <a:t>32</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代收代付内部顺序</a:t>
            </a:r>
            <a:endParaRPr lang="en-US" altLang="zh-CN" dirty="0" smtClean="0">
              <a:cs typeface="+mn-cs"/>
            </a:endParaRPr>
          </a:p>
          <a:p>
            <a:pPr lvl="1" fontAlgn="auto">
              <a:spcAft>
                <a:spcPts val="0"/>
              </a:spcAft>
              <a:defRPr/>
            </a:pPr>
            <a:r>
              <a:rPr lang="zh-CN" altLang="en-US" dirty="0" smtClean="0">
                <a:cs typeface="+mn-cs"/>
              </a:rPr>
              <a:t>证券公司先付后收</a:t>
            </a:r>
            <a:endParaRPr lang="en-US" altLang="zh-CN" dirty="0" smtClean="0">
              <a:cs typeface="+mn-cs"/>
            </a:endParaRPr>
          </a:p>
          <a:p>
            <a:pPr lvl="1" fontAlgn="auto">
              <a:spcAft>
                <a:spcPts val="0"/>
              </a:spcAft>
              <a:defRPr/>
            </a:pPr>
            <a:r>
              <a:rPr lang="zh-CN" altLang="en-US" dirty="0" smtClean="0">
                <a:cs typeface="+mn-cs"/>
              </a:rPr>
              <a:t>现金替代→现金差额→现金替代退补款</a:t>
            </a: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DA5E0822-8221-401C-89D4-5BAD5F2EFC1B}" type="slidenum">
              <a:rPr lang="zh-CN" altLang="en-US"/>
              <a:pPr>
                <a:defRPr/>
              </a:pPr>
              <a:t>33</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a:xfrm>
            <a:off x="500063" y="1214438"/>
            <a:ext cx="8174037" cy="5357812"/>
          </a:xfrm>
        </p:spPr>
        <p:txBody>
          <a:bodyPr rtlCol="0">
            <a:normAutofit fontScale="77500" lnSpcReduction="20000"/>
          </a:bodyPr>
          <a:lstStyle/>
          <a:p>
            <a:pPr fontAlgn="auto">
              <a:spcAft>
                <a:spcPts val="0"/>
              </a:spcAft>
              <a:defRPr/>
            </a:pPr>
            <a:r>
              <a:rPr lang="zh-CN" altLang="en-US" dirty="0" smtClean="0">
                <a:cs typeface="+mn-cs"/>
              </a:rPr>
              <a:t>例</a:t>
            </a: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r>
              <a:rPr lang="zh-CN" altLang="en-US" dirty="0" smtClean="0">
                <a:cs typeface="+mn-cs"/>
              </a:rPr>
              <a:t>交收：券商备付金余额</a:t>
            </a:r>
            <a:r>
              <a:rPr lang="en-US" altLang="zh-CN" dirty="0" smtClean="0">
                <a:cs typeface="+mn-cs"/>
              </a:rPr>
              <a:t>X</a:t>
            </a:r>
          </a:p>
          <a:p>
            <a:pPr lvl="1" fontAlgn="auto">
              <a:spcAft>
                <a:spcPts val="0"/>
              </a:spcAft>
              <a:defRPr/>
            </a:pPr>
            <a:r>
              <a:rPr lang="en-US" altLang="zh-CN" sz="2200" dirty="0" smtClean="0">
                <a:cs typeface="+mn-cs"/>
              </a:rPr>
              <a:t>X&gt;1500+400+200</a:t>
            </a:r>
            <a:r>
              <a:rPr lang="zh-CN" altLang="en-US" sz="2200" dirty="0" smtClean="0">
                <a:cs typeface="+mn-cs"/>
              </a:rPr>
              <a:t>，全部成功</a:t>
            </a:r>
            <a:endParaRPr lang="en-US" altLang="zh-CN" sz="2200" dirty="0" smtClean="0">
              <a:cs typeface="+mn-cs"/>
            </a:endParaRPr>
          </a:p>
          <a:p>
            <a:pPr lvl="1" fontAlgn="auto">
              <a:spcAft>
                <a:spcPts val="0"/>
              </a:spcAft>
              <a:defRPr/>
            </a:pPr>
            <a:r>
              <a:rPr lang="en-US" altLang="zh-CN" sz="2200" dirty="0" smtClean="0">
                <a:cs typeface="+mn-cs"/>
              </a:rPr>
              <a:t>1500+400+200&gt;X&gt;1500+400</a:t>
            </a:r>
            <a:r>
              <a:rPr lang="zh-CN" altLang="en-US" sz="2200" dirty="0" smtClean="0">
                <a:cs typeface="+mn-cs"/>
              </a:rPr>
              <a:t>，现金替代、现金差额成功，现金替代退补款失败</a:t>
            </a:r>
            <a:endParaRPr lang="en-US" altLang="zh-CN" sz="2200" dirty="0" smtClean="0">
              <a:cs typeface="+mn-cs"/>
            </a:endParaRPr>
          </a:p>
          <a:p>
            <a:pPr lvl="1" fontAlgn="auto">
              <a:spcAft>
                <a:spcPts val="0"/>
              </a:spcAft>
              <a:defRPr/>
            </a:pPr>
            <a:r>
              <a:rPr lang="en-US" altLang="zh-CN" sz="2200" dirty="0" smtClean="0">
                <a:cs typeface="+mn-cs"/>
              </a:rPr>
              <a:t>1500+400&gt;X&gt;1500</a:t>
            </a:r>
            <a:r>
              <a:rPr lang="zh-CN" altLang="en-US" sz="2200" dirty="0" smtClean="0">
                <a:cs typeface="+mn-cs"/>
              </a:rPr>
              <a:t>，现金替代成功，现金差额失败，接着处理现金替代退补款</a:t>
            </a:r>
            <a:endParaRPr lang="en-US" altLang="zh-CN" sz="2200" dirty="0" smtClean="0">
              <a:cs typeface="+mn-cs"/>
            </a:endParaRPr>
          </a:p>
          <a:p>
            <a:pPr lvl="1" fontAlgn="auto">
              <a:spcAft>
                <a:spcPts val="0"/>
              </a:spcAft>
              <a:defRPr/>
            </a:pPr>
            <a:r>
              <a:rPr lang="en-US" altLang="zh-CN" sz="2200" dirty="0" smtClean="0">
                <a:cs typeface="+mn-cs"/>
              </a:rPr>
              <a:t>X&lt;1500</a:t>
            </a:r>
            <a:r>
              <a:rPr lang="zh-CN" altLang="en-US" sz="2200" dirty="0" smtClean="0">
                <a:cs typeface="+mn-cs"/>
              </a:rPr>
              <a:t>，现金替代失败，接着处理现金差额、现金替代退补款</a:t>
            </a:r>
            <a:endParaRPr lang="en-US" altLang="zh-CN" sz="2200" dirty="0" smtClean="0">
              <a:cs typeface="+mn-cs"/>
            </a:endParaRPr>
          </a:p>
          <a:p>
            <a:pPr lvl="1" fontAlgn="auto">
              <a:spcAft>
                <a:spcPts val="0"/>
              </a:spcAft>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253A7401-D977-45FA-801A-40C5FB8C1912}" type="slidenum">
              <a:rPr lang="zh-CN" altLang="en-US"/>
              <a:pPr>
                <a:defRPr/>
              </a:pPr>
              <a:t>34</a:t>
            </a:fld>
            <a:endParaRPr lang="zh-CN" altLang="en-US"/>
          </a:p>
        </p:txBody>
      </p:sp>
      <p:graphicFrame>
        <p:nvGraphicFramePr>
          <p:cNvPr id="6" name="表格 5"/>
          <p:cNvGraphicFramePr>
            <a:graphicFrameLocks noGrp="1"/>
          </p:cNvGraphicFramePr>
          <p:nvPr/>
        </p:nvGraphicFramePr>
        <p:xfrm>
          <a:off x="1571625" y="1500188"/>
          <a:ext cx="6096000" cy="2022475"/>
        </p:xfrm>
        <a:graphic>
          <a:graphicData uri="http://schemas.openxmlformats.org/drawingml/2006/table">
            <a:tbl>
              <a:tblPr firstRow="1" bandRow="1">
                <a:tableStyleId>{2D5ABB26-0587-4C30-8999-92F81FD0307C}</a:tableStyleId>
              </a:tblPr>
              <a:tblGrid>
                <a:gridCol w="1524000"/>
                <a:gridCol w="1524000"/>
                <a:gridCol w="1524000"/>
                <a:gridCol w="1524000"/>
              </a:tblGrid>
              <a:tr h="370840">
                <a:tc>
                  <a:txBody>
                    <a:bodyPr/>
                    <a:lstStyle/>
                    <a:p>
                      <a:endParaRPr lang="zh-CN" altLang="en-US" dirty="0"/>
                    </a:p>
                  </a:txBody>
                  <a:tcPr anchor="ctr"/>
                </a:tc>
                <a:tc>
                  <a:txBody>
                    <a:bodyPr/>
                    <a:lstStyle/>
                    <a:p>
                      <a:r>
                        <a:rPr lang="zh-CN" altLang="en-US" dirty="0" smtClean="0"/>
                        <a:t>基金</a:t>
                      </a:r>
                      <a:r>
                        <a:rPr lang="en-US" altLang="zh-CN" dirty="0" smtClean="0"/>
                        <a:t>A</a:t>
                      </a:r>
                      <a:endParaRPr lang="zh-CN" altLang="en-US" dirty="0"/>
                    </a:p>
                  </a:txBody>
                  <a:tcPr anchor="ctr"/>
                </a:tc>
                <a:tc>
                  <a:txBody>
                    <a:bodyPr/>
                    <a:lstStyle/>
                    <a:p>
                      <a:r>
                        <a:rPr lang="zh-CN" altLang="en-US" dirty="0" smtClean="0"/>
                        <a:t>基金</a:t>
                      </a:r>
                      <a:r>
                        <a:rPr lang="en-US" altLang="zh-CN" dirty="0" smtClean="0"/>
                        <a:t>B</a:t>
                      </a:r>
                      <a:endParaRPr lang="zh-CN" altLang="en-US" dirty="0"/>
                    </a:p>
                  </a:txBody>
                  <a:tcPr anchor="ctr"/>
                </a:tc>
                <a:tc>
                  <a:txBody>
                    <a:bodyPr/>
                    <a:lstStyle/>
                    <a:p>
                      <a:r>
                        <a:rPr lang="zh-CN" altLang="en-US" dirty="0" smtClean="0"/>
                        <a:t>合计</a:t>
                      </a:r>
                      <a:endParaRPr lang="zh-CN" altLang="en-US" dirty="0"/>
                    </a:p>
                  </a:txBody>
                  <a:tcPr anchor="ctr"/>
                </a:tc>
              </a:tr>
              <a:tr h="370840">
                <a:tc>
                  <a:txBody>
                    <a:bodyPr/>
                    <a:lstStyle/>
                    <a:p>
                      <a:r>
                        <a:rPr lang="zh-CN" altLang="en-US" dirty="0" smtClean="0"/>
                        <a:t>现金替代</a:t>
                      </a:r>
                      <a:endParaRPr lang="zh-CN" altLang="en-US" dirty="0"/>
                    </a:p>
                  </a:txBody>
                  <a:tcPr anchor="ctr"/>
                </a:tc>
                <a:tc>
                  <a:txBody>
                    <a:bodyPr/>
                    <a:lstStyle/>
                    <a:p>
                      <a:r>
                        <a:rPr lang="zh-CN" altLang="en-US" dirty="0" smtClean="0"/>
                        <a:t>应付</a:t>
                      </a:r>
                      <a:r>
                        <a:rPr lang="en-US" altLang="zh-CN" dirty="0" smtClean="0"/>
                        <a:t>500</a:t>
                      </a:r>
                      <a:endParaRPr lang="zh-CN" altLang="en-US" dirty="0"/>
                    </a:p>
                  </a:txBody>
                  <a:tcPr anchor="ctr"/>
                </a:tc>
                <a:tc>
                  <a:txBody>
                    <a:bodyPr/>
                    <a:lstStyle/>
                    <a:p>
                      <a:r>
                        <a:rPr lang="zh-CN" altLang="en-US" dirty="0" smtClean="0"/>
                        <a:t>应付</a:t>
                      </a:r>
                      <a:r>
                        <a:rPr lang="en-US" altLang="zh-CN" dirty="0" smtClean="0"/>
                        <a:t>1000</a:t>
                      </a:r>
                      <a:endParaRPr lang="zh-CN" altLang="en-US" dirty="0"/>
                    </a:p>
                  </a:txBody>
                  <a:tcPr anchor="ctr"/>
                </a:tc>
                <a:tc>
                  <a:txBody>
                    <a:bodyPr/>
                    <a:lstStyle/>
                    <a:p>
                      <a:r>
                        <a:rPr lang="zh-CN" altLang="en-US" dirty="0" smtClean="0">
                          <a:solidFill>
                            <a:srgbClr val="C00000"/>
                          </a:solidFill>
                        </a:rPr>
                        <a:t>应付</a:t>
                      </a:r>
                      <a:r>
                        <a:rPr lang="en-US" altLang="zh-CN" dirty="0" smtClean="0">
                          <a:solidFill>
                            <a:srgbClr val="C00000"/>
                          </a:solidFill>
                        </a:rPr>
                        <a:t>1500</a:t>
                      </a:r>
                      <a:endParaRPr lang="zh-CN" altLang="en-US" dirty="0">
                        <a:solidFill>
                          <a:srgbClr val="C00000"/>
                        </a:solidFill>
                      </a:endParaRPr>
                    </a:p>
                  </a:txBody>
                  <a:tcPr anchor="ctr"/>
                </a:tc>
              </a:tr>
              <a:tr h="370840">
                <a:tc>
                  <a:txBody>
                    <a:bodyPr/>
                    <a:lstStyle/>
                    <a:p>
                      <a:r>
                        <a:rPr lang="zh-CN" altLang="en-US" dirty="0" smtClean="0"/>
                        <a:t>现金差额</a:t>
                      </a:r>
                      <a:endParaRPr lang="zh-CN" altLang="en-US" dirty="0"/>
                    </a:p>
                  </a:txBody>
                  <a:tcPr anchor="ctr"/>
                </a:tc>
                <a:tc>
                  <a:txBody>
                    <a:bodyPr/>
                    <a:lstStyle/>
                    <a:p>
                      <a:r>
                        <a:rPr lang="zh-CN" altLang="en-US" dirty="0" smtClean="0"/>
                        <a:t>应收</a:t>
                      </a:r>
                      <a:r>
                        <a:rPr lang="en-US" altLang="zh-CN" dirty="0" smtClean="0"/>
                        <a:t>300</a:t>
                      </a:r>
                      <a:endParaRPr lang="zh-CN" altLang="en-US" dirty="0"/>
                    </a:p>
                  </a:txBody>
                  <a:tcPr anchor="ctr"/>
                </a:tc>
                <a:tc>
                  <a:txBody>
                    <a:bodyPr/>
                    <a:lstStyle/>
                    <a:p>
                      <a:r>
                        <a:rPr lang="zh-CN" altLang="en-US" dirty="0" smtClean="0"/>
                        <a:t>应付</a:t>
                      </a:r>
                      <a:r>
                        <a:rPr lang="en-US" altLang="zh-CN" dirty="0" smtClean="0"/>
                        <a:t>400</a:t>
                      </a:r>
                      <a:endParaRPr lang="zh-CN" altLang="en-US" dirty="0"/>
                    </a:p>
                  </a:txBody>
                  <a:tcPr anchor="ctr"/>
                </a:tc>
                <a:tc>
                  <a:txBody>
                    <a:bodyPr/>
                    <a:lstStyle/>
                    <a:p>
                      <a:r>
                        <a:rPr lang="zh-CN" altLang="en-US" dirty="0" smtClean="0"/>
                        <a:t>应收</a:t>
                      </a:r>
                      <a:r>
                        <a:rPr lang="en-US" altLang="zh-CN" dirty="0" smtClean="0"/>
                        <a:t>300</a:t>
                      </a:r>
                    </a:p>
                    <a:p>
                      <a:r>
                        <a:rPr lang="zh-CN" altLang="en-US" dirty="0" smtClean="0">
                          <a:solidFill>
                            <a:srgbClr val="C00000"/>
                          </a:solidFill>
                        </a:rPr>
                        <a:t>应付</a:t>
                      </a:r>
                      <a:r>
                        <a:rPr lang="en-US" altLang="zh-CN" dirty="0" smtClean="0">
                          <a:solidFill>
                            <a:srgbClr val="C00000"/>
                          </a:solidFill>
                        </a:rPr>
                        <a:t>400</a:t>
                      </a:r>
                      <a:endParaRPr lang="zh-CN" altLang="en-US" dirty="0">
                        <a:solidFill>
                          <a:srgbClr val="C00000"/>
                        </a:solidFill>
                      </a:endParaRPr>
                    </a:p>
                  </a:txBody>
                  <a:tcPr anchor="ctr"/>
                </a:tc>
              </a:tr>
              <a:tr h="370840">
                <a:tc>
                  <a:txBody>
                    <a:bodyPr/>
                    <a:lstStyle/>
                    <a:p>
                      <a:r>
                        <a:rPr lang="zh-CN" altLang="en-US" dirty="0" smtClean="0"/>
                        <a:t>现金替代</a:t>
                      </a:r>
                      <a:endParaRPr lang="en-US" altLang="zh-CN" dirty="0" smtClean="0"/>
                    </a:p>
                    <a:p>
                      <a:r>
                        <a:rPr lang="zh-CN" altLang="en-US" dirty="0" smtClean="0"/>
                        <a:t>退补款</a:t>
                      </a:r>
                      <a:endParaRPr lang="zh-CN" altLang="en-US" dirty="0"/>
                    </a:p>
                  </a:txBody>
                  <a:tcPr anchor="ctr"/>
                </a:tc>
                <a:tc>
                  <a:txBody>
                    <a:bodyPr/>
                    <a:lstStyle/>
                    <a:p>
                      <a:r>
                        <a:rPr lang="zh-CN" altLang="en-US" dirty="0" smtClean="0"/>
                        <a:t>应付</a:t>
                      </a:r>
                      <a:r>
                        <a:rPr lang="en-US" altLang="zh-CN" dirty="0" smtClean="0"/>
                        <a:t>200</a:t>
                      </a:r>
                      <a:endParaRPr lang="zh-CN" altLang="en-US" dirty="0"/>
                    </a:p>
                  </a:txBody>
                  <a:tcPr anchor="ctr"/>
                </a:tc>
                <a:tc>
                  <a:txBody>
                    <a:bodyPr/>
                    <a:lstStyle/>
                    <a:p>
                      <a:r>
                        <a:rPr lang="zh-CN" altLang="en-US" dirty="0" smtClean="0"/>
                        <a:t>应收</a:t>
                      </a:r>
                      <a:r>
                        <a:rPr lang="en-US" altLang="zh-CN" dirty="0" smtClean="0"/>
                        <a:t>1000</a:t>
                      </a:r>
                      <a:endParaRPr lang="zh-CN" altLang="en-US" dirty="0"/>
                    </a:p>
                  </a:txBody>
                  <a:tcPr anchor="ctr"/>
                </a:tc>
                <a:tc>
                  <a:txBody>
                    <a:bodyPr/>
                    <a:lstStyle/>
                    <a:p>
                      <a:r>
                        <a:rPr lang="zh-CN" altLang="en-US" dirty="0" smtClean="0">
                          <a:solidFill>
                            <a:srgbClr val="C00000"/>
                          </a:solidFill>
                        </a:rPr>
                        <a:t>应付</a:t>
                      </a:r>
                      <a:r>
                        <a:rPr lang="en-US" altLang="zh-CN" dirty="0" smtClean="0">
                          <a:solidFill>
                            <a:srgbClr val="C00000"/>
                          </a:solidFill>
                        </a:rPr>
                        <a:t>200</a:t>
                      </a:r>
                    </a:p>
                    <a:p>
                      <a:r>
                        <a:rPr lang="zh-CN" altLang="en-US" dirty="0" smtClean="0"/>
                        <a:t>应收</a:t>
                      </a:r>
                      <a:r>
                        <a:rPr lang="en-US" altLang="zh-CN" dirty="0" smtClean="0"/>
                        <a:t>1000</a:t>
                      </a:r>
                      <a:endParaRPr lang="zh-CN" altLang="en-US" dirty="0"/>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linds(horizontal)">
                                      <p:cBhvr>
                                        <p:cTn id="12" dur="5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linds(horizontal)">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交收前，确保资金足额</a:t>
            </a:r>
            <a:endParaRPr lang="en-US" altLang="zh-CN" dirty="0" smtClean="0">
              <a:cs typeface="+mn-cs"/>
            </a:endParaRPr>
          </a:p>
          <a:p>
            <a:pPr lvl="1" fontAlgn="auto">
              <a:spcAft>
                <a:spcPts val="0"/>
              </a:spcAft>
              <a:defRPr/>
            </a:pPr>
            <a:r>
              <a:rPr lang="zh-CN" altLang="en-US" dirty="0" smtClean="0">
                <a:cs typeface="+mn-cs"/>
              </a:rPr>
              <a:t>依据：尚未支付金额（</a:t>
            </a:r>
            <a:r>
              <a:rPr lang="en-US" altLang="zh-CN" dirty="0" smtClean="0">
                <a:cs typeface="+mn-cs"/>
              </a:rPr>
              <a:t>IST</a:t>
            </a:r>
            <a:r>
              <a:rPr lang="zh-CN" altLang="en-US" dirty="0" smtClean="0">
                <a:cs typeface="+mn-cs"/>
              </a:rPr>
              <a:t>）</a:t>
            </a:r>
            <a:endParaRPr lang="en-US" altLang="zh-CN" dirty="0" smtClean="0">
              <a:cs typeface="+mn-cs"/>
            </a:endParaRPr>
          </a:p>
          <a:p>
            <a:pPr lvl="2" fontAlgn="auto">
              <a:spcAft>
                <a:spcPts val="0"/>
              </a:spcAft>
              <a:defRPr/>
            </a:pPr>
            <a:r>
              <a:rPr lang="en-US" altLang="zh-CN" dirty="0" smtClean="0">
                <a:cs typeface="+mn-cs"/>
              </a:rPr>
              <a:t>Ⅰ=</a:t>
            </a:r>
            <a:r>
              <a:rPr lang="zh-CN" altLang="en-US" dirty="0" smtClean="0">
                <a:cs typeface="+mn-cs"/>
              </a:rPr>
              <a:t>备付金账户当前余额</a:t>
            </a:r>
            <a:endParaRPr lang="en-US" altLang="zh-CN" dirty="0" smtClean="0">
              <a:cs typeface="+mn-cs"/>
            </a:endParaRPr>
          </a:p>
          <a:p>
            <a:pPr lvl="2" fontAlgn="auto">
              <a:spcAft>
                <a:spcPts val="0"/>
              </a:spcAft>
              <a:defRPr/>
            </a:pPr>
            <a:r>
              <a:rPr lang="en-US" dirty="0" smtClean="0">
                <a:cs typeface="+mn-cs"/>
              </a:rPr>
              <a:t>Ⅱ=DVP</a:t>
            </a:r>
            <a:r>
              <a:rPr lang="zh-CN" altLang="en-US" dirty="0" smtClean="0">
                <a:cs typeface="+mn-cs"/>
              </a:rPr>
              <a:t>担保交收业务净应付金额</a:t>
            </a:r>
            <a:r>
              <a:rPr lang="en-US" dirty="0" smtClean="0">
                <a:cs typeface="+mn-cs"/>
              </a:rPr>
              <a:t>+</a:t>
            </a:r>
            <a:r>
              <a:rPr lang="zh-CN" altLang="en-US" dirty="0" smtClean="0">
                <a:cs typeface="+mn-cs"/>
              </a:rPr>
              <a:t>非担保交收业务应付资金总额</a:t>
            </a:r>
            <a:r>
              <a:rPr lang="en-US" dirty="0" smtClean="0">
                <a:cs typeface="+mn-cs"/>
              </a:rPr>
              <a:t>+</a:t>
            </a:r>
            <a:r>
              <a:rPr lang="zh-CN" altLang="en-US" dirty="0" smtClean="0">
                <a:cs typeface="+mn-cs"/>
              </a:rPr>
              <a:t>代收代付业务应付资金总额</a:t>
            </a:r>
            <a:r>
              <a:rPr lang="en-US" altLang="zh-CN" dirty="0" smtClean="0">
                <a:cs typeface="+mn-cs"/>
              </a:rPr>
              <a:t>+</a:t>
            </a:r>
            <a:r>
              <a:rPr lang="zh-CN" altLang="en-US" dirty="0" smtClean="0">
                <a:cs typeface="+mn-cs"/>
              </a:rPr>
              <a:t>最低结算备付金限额</a:t>
            </a:r>
            <a:endParaRPr lang="en-US" altLang="zh-CN" dirty="0" smtClean="0">
              <a:cs typeface="+mn-cs"/>
            </a:endParaRPr>
          </a:p>
          <a:p>
            <a:pPr lvl="1" fontAlgn="auto">
              <a:spcAft>
                <a:spcPts val="0"/>
              </a:spcAft>
              <a:defRPr/>
            </a:pPr>
            <a:r>
              <a:rPr lang="zh-CN" altLang="en-US" dirty="0" smtClean="0">
                <a:cs typeface="+mn-cs"/>
              </a:rPr>
              <a:t>若</a:t>
            </a:r>
            <a:r>
              <a:rPr lang="en-US" altLang="zh-CN" dirty="0" smtClean="0">
                <a:cs typeface="+mn-cs"/>
              </a:rPr>
              <a:t>Ⅰ-</a:t>
            </a:r>
            <a:r>
              <a:rPr lang="en-US" dirty="0" smtClean="0">
                <a:cs typeface="+mn-cs"/>
              </a:rPr>
              <a:t>Ⅱ&lt;0</a:t>
            </a:r>
            <a:r>
              <a:rPr lang="zh-CN" altLang="en-US" dirty="0" smtClean="0">
                <a:cs typeface="+mn-cs"/>
              </a:rPr>
              <a:t>，尚未支付金额</a:t>
            </a:r>
            <a:r>
              <a:rPr lang="en-US" altLang="zh-CN" dirty="0" smtClean="0">
                <a:cs typeface="+mn-cs"/>
              </a:rPr>
              <a:t>=</a:t>
            </a:r>
            <a:r>
              <a:rPr lang="en-US" altLang="zh-CN" dirty="0" err="1" smtClean="0">
                <a:cs typeface="+mn-cs"/>
              </a:rPr>
              <a:t>ABS【Ⅰ</a:t>
            </a:r>
            <a:r>
              <a:rPr lang="en-US" altLang="zh-CN" dirty="0" smtClean="0">
                <a:cs typeface="+mn-cs"/>
              </a:rPr>
              <a:t>-</a:t>
            </a:r>
            <a:r>
              <a:rPr lang="en-US" dirty="0" smtClean="0">
                <a:cs typeface="+mn-cs"/>
              </a:rPr>
              <a:t>Ⅱ</a:t>
            </a:r>
            <a:r>
              <a:rPr lang="en-US" altLang="zh-CN" dirty="0" smtClean="0">
                <a:cs typeface="+mn-cs"/>
              </a:rPr>
              <a:t>】</a:t>
            </a:r>
          </a:p>
          <a:p>
            <a:pPr lvl="1" fontAlgn="auto">
              <a:spcAft>
                <a:spcPts val="0"/>
              </a:spcAft>
              <a:defRPr/>
            </a:pPr>
            <a:r>
              <a:rPr lang="zh-CN" altLang="en-US" dirty="0" smtClean="0">
                <a:cs typeface="+mn-cs"/>
              </a:rPr>
              <a:t>若</a:t>
            </a:r>
            <a:r>
              <a:rPr lang="en-US" altLang="zh-CN" dirty="0" smtClean="0">
                <a:cs typeface="+mn-cs"/>
              </a:rPr>
              <a:t>Ⅰ-</a:t>
            </a:r>
            <a:r>
              <a:rPr lang="en-US" dirty="0" smtClean="0">
                <a:cs typeface="+mn-cs"/>
              </a:rPr>
              <a:t>Ⅱ&gt;0</a:t>
            </a:r>
            <a:r>
              <a:rPr lang="zh-CN" altLang="en-US" dirty="0" smtClean="0">
                <a:cs typeface="+mn-cs"/>
              </a:rPr>
              <a:t>，尚未支付金额</a:t>
            </a:r>
            <a:r>
              <a:rPr lang="en-US" altLang="zh-CN" dirty="0" smtClean="0">
                <a:cs typeface="+mn-cs"/>
              </a:rPr>
              <a:t>=0</a:t>
            </a:r>
          </a:p>
          <a:p>
            <a:pPr lvl="2"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86A42AA1-DD6E-4EBD-95EE-E212602B2AD2}" type="slidenum">
              <a:rPr lang="zh-CN" altLang="en-US"/>
              <a:pPr>
                <a:defRPr/>
              </a:pPr>
              <a:t>35</a:t>
            </a:fld>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结算</a:t>
            </a:r>
            <a:r>
              <a:rPr lang="en-US" altLang="zh-CN" dirty="0" smtClean="0"/>
              <a:t>---</a:t>
            </a:r>
            <a:r>
              <a:rPr lang="zh-CN" altLang="en-US" dirty="0" smtClean="0"/>
              <a:t>申赎的结算</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资金流转</a:t>
            </a:r>
            <a:endParaRPr lang="en-US" altLang="zh-CN" dirty="0" smtClean="0">
              <a:cs typeface="+mn-cs"/>
            </a:endParaRPr>
          </a:p>
          <a:p>
            <a:pPr lvl="1" fontAlgn="auto">
              <a:spcAft>
                <a:spcPts val="0"/>
              </a:spcAft>
              <a:defRPr/>
            </a:pPr>
            <a:r>
              <a:rPr lang="zh-CN" altLang="en-US" dirty="0" smtClean="0">
                <a:cs typeface="+mn-cs"/>
              </a:rPr>
              <a:t>担保交收</a:t>
            </a:r>
            <a:endParaRPr lang="en-US" altLang="zh-CN" dirty="0" smtClean="0">
              <a:cs typeface="+mn-cs"/>
            </a:endParaRPr>
          </a:p>
          <a:p>
            <a:pPr lvl="1" fontAlgn="auto">
              <a:spcAft>
                <a:spcPts val="0"/>
              </a:spcAft>
              <a:defRPr/>
            </a:pPr>
            <a:endParaRPr lang="en-US" altLang="zh-CN" dirty="0" smtClean="0">
              <a:cs typeface="+mn-cs"/>
            </a:endParaRPr>
          </a:p>
          <a:p>
            <a:pPr lvl="1" fontAlgn="auto">
              <a:spcAft>
                <a:spcPts val="0"/>
              </a:spcAft>
              <a:defRPr/>
            </a:pPr>
            <a:endParaRPr lang="en-US" altLang="zh-CN" dirty="0" smtClean="0">
              <a:cs typeface="+mn-cs"/>
            </a:endParaRPr>
          </a:p>
          <a:p>
            <a:pPr lvl="1" fontAlgn="auto">
              <a:spcAft>
                <a:spcPts val="0"/>
              </a:spcAft>
              <a:defRPr/>
            </a:pPr>
            <a:r>
              <a:rPr lang="zh-CN" altLang="en-US" dirty="0" smtClean="0">
                <a:cs typeface="+mn-cs"/>
              </a:rPr>
              <a:t>非担保交收</a:t>
            </a:r>
            <a:endParaRPr lang="en-US" altLang="zh-CN" dirty="0" smtClean="0">
              <a:cs typeface="+mn-cs"/>
            </a:endParaRPr>
          </a:p>
          <a:p>
            <a:pPr lvl="1" fontAlgn="auto">
              <a:spcAft>
                <a:spcPts val="0"/>
              </a:spcAft>
              <a:defRPr/>
            </a:pPr>
            <a:r>
              <a:rPr lang="zh-CN" altLang="en-US" dirty="0" smtClean="0">
                <a:cs typeface="+mn-cs"/>
              </a:rPr>
              <a:t>代收代付</a:t>
            </a: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777BFEDD-482B-44B9-B3F1-864B806BA03F}" type="slidenum">
              <a:rPr lang="zh-CN" altLang="en-US"/>
              <a:pPr>
                <a:defRPr/>
              </a:pPr>
              <a:t>36</a:t>
            </a:fld>
            <a:endParaRPr lang="zh-CN" altLang="en-US"/>
          </a:p>
        </p:txBody>
      </p:sp>
      <p:pic>
        <p:nvPicPr>
          <p:cNvPr id="6" name="Picture 5"/>
          <p:cNvPicPr>
            <a:picLocks noChangeAspect="1" noChangeArrowheads="1"/>
          </p:cNvPicPr>
          <p:nvPr/>
        </p:nvPicPr>
        <p:blipFill>
          <a:blip r:embed="rId3"/>
          <a:srcRect/>
          <a:stretch>
            <a:fillRect/>
          </a:stretch>
        </p:blipFill>
        <p:spPr bwMode="auto">
          <a:xfrm>
            <a:off x="1857375" y="2928938"/>
            <a:ext cx="5772150" cy="785812"/>
          </a:xfrm>
          <a:prstGeom prst="rect">
            <a:avLst/>
          </a:prstGeom>
          <a:noFill/>
          <a:ln w="9525">
            <a:noFill/>
            <a:miter lim="800000"/>
            <a:headEnd/>
            <a:tailEnd/>
          </a:ln>
        </p:spPr>
      </p:pic>
      <p:pic>
        <p:nvPicPr>
          <p:cNvPr id="7" name="Picture 7"/>
          <p:cNvPicPr>
            <a:picLocks noChangeAspect="1" noChangeArrowheads="1"/>
          </p:cNvPicPr>
          <p:nvPr/>
        </p:nvPicPr>
        <p:blipFill>
          <a:blip r:embed="rId4"/>
          <a:srcRect/>
          <a:stretch>
            <a:fillRect/>
          </a:stretch>
        </p:blipFill>
        <p:spPr bwMode="auto">
          <a:xfrm>
            <a:off x="1857375" y="5214938"/>
            <a:ext cx="5811838" cy="785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权益分派</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同单市场</a:t>
            </a:r>
            <a:r>
              <a:rPr lang="en-US" altLang="zh-CN" dirty="0" smtClean="0">
                <a:cs typeface="+mn-cs"/>
              </a:rPr>
              <a:t>ETF</a:t>
            </a:r>
          </a:p>
          <a:p>
            <a:pPr lvl="1" fontAlgn="auto">
              <a:spcAft>
                <a:spcPts val="0"/>
              </a:spcAft>
              <a:defRPr/>
            </a:pPr>
            <a:r>
              <a:rPr lang="en-US" altLang="zh-CN" dirty="0" smtClean="0">
                <a:cs typeface="+mn-cs"/>
              </a:rPr>
              <a:t>R-2</a:t>
            </a:r>
            <a:r>
              <a:rPr lang="zh-CN" altLang="en-US" dirty="0" smtClean="0">
                <a:cs typeface="+mn-cs"/>
              </a:rPr>
              <a:t>日，沟通联系</a:t>
            </a:r>
          </a:p>
          <a:p>
            <a:pPr lvl="1" fontAlgn="auto">
              <a:spcAft>
                <a:spcPts val="0"/>
              </a:spcAft>
              <a:defRPr/>
            </a:pPr>
            <a:r>
              <a:rPr lang="en-US" altLang="zh-CN" dirty="0" smtClean="0">
                <a:cs typeface="+mn-cs"/>
              </a:rPr>
              <a:t>R</a:t>
            </a:r>
            <a:r>
              <a:rPr lang="zh-CN" altLang="en-US" dirty="0" smtClean="0">
                <a:cs typeface="+mn-cs"/>
              </a:rPr>
              <a:t>日，权益登记日</a:t>
            </a:r>
          </a:p>
          <a:p>
            <a:pPr lvl="1" fontAlgn="auto">
              <a:spcAft>
                <a:spcPts val="0"/>
              </a:spcAft>
              <a:defRPr/>
            </a:pPr>
            <a:r>
              <a:rPr lang="en-US" altLang="zh-CN" dirty="0" smtClean="0">
                <a:cs typeface="+mn-cs"/>
              </a:rPr>
              <a:t>R+1</a:t>
            </a:r>
            <a:r>
              <a:rPr lang="zh-CN" altLang="en-US" dirty="0" smtClean="0">
                <a:cs typeface="+mn-cs"/>
              </a:rPr>
              <a:t>日，结算公司计算红利</a:t>
            </a:r>
          </a:p>
          <a:p>
            <a:pPr lvl="1" fontAlgn="auto">
              <a:spcAft>
                <a:spcPts val="0"/>
              </a:spcAft>
              <a:defRPr/>
            </a:pPr>
            <a:r>
              <a:rPr lang="en-US" altLang="zh-CN" dirty="0" smtClean="0">
                <a:cs typeface="+mn-cs"/>
              </a:rPr>
              <a:t>R+2</a:t>
            </a:r>
            <a:r>
              <a:rPr lang="zh-CN" altLang="en-US" dirty="0" smtClean="0">
                <a:cs typeface="+mn-cs"/>
              </a:rPr>
              <a:t>日</a:t>
            </a:r>
            <a:r>
              <a:rPr lang="en-US" altLang="zh-CN" dirty="0" smtClean="0">
                <a:cs typeface="+mn-cs"/>
              </a:rPr>
              <a:t>11</a:t>
            </a:r>
            <a:r>
              <a:rPr lang="zh-CN" altLang="en-US" dirty="0" smtClean="0">
                <a:cs typeface="+mn-cs"/>
              </a:rPr>
              <a:t>点前，基金管理人划拨资金</a:t>
            </a:r>
          </a:p>
          <a:p>
            <a:pPr lvl="1" fontAlgn="auto">
              <a:spcAft>
                <a:spcPts val="0"/>
              </a:spcAft>
              <a:defRPr/>
            </a:pPr>
            <a:r>
              <a:rPr lang="en-US" altLang="zh-CN" dirty="0" smtClean="0">
                <a:cs typeface="+mn-cs"/>
              </a:rPr>
              <a:t>R+3</a:t>
            </a:r>
            <a:r>
              <a:rPr lang="zh-CN" altLang="en-US" dirty="0" smtClean="0">
                <a:cs typeface="+mn-cs"/>
              </a:rPr>
              <a:t>日，红利派发</a:t>
            </a:r>
          </a:p>
          <a:p>
            <a:pPr lvl="1" fontAlgn="auto">
              <a:spcAft>
                <a:spcPts val="0"/>
              </a:spcAft>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4BE4D940-FAED-47EE-B903-596DABCE2F16}" type="slidenum">
              <a:rPr lang="zh-CN" altLang="en-US"/>
              <a:pPr>
                <a:defRPr/>
              </a:pPr>
              <a:t>37</a:t>
            </a:fld>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p:nvPr>
        </p:nvSpPr>
        <p:spPr/>
        <p:txBody>
          <a:bodyPr/>
          <a:lstStyle/>
          <a:p>
            <a:r>
              <a:rPr lang="zh-CN" altLang="en-US" sz="3600" smtClean="0"/>
              <a:t>收费标准</a:t>
            </a:r>
          </a:p>
        </p:txBody>
      </p:sp>
      <p:sp>
        <p:nvSpPr>
          <p:cNvPr id="3" name="日期占位符 2"/>
          <p:cNvSpPr>
            <a:spLocks noGrp="1"/>
          </p:cNvSpPr>
          <p:nvPr>
            <p:ph type="dt" sz="quarter" idx="10"/>
          </p:nvPr>
        </p:nvSpPr>
        <p:spPr/>
        <p:txBody>
          <a:bodyPr/>
          <a:lstStyle/>
          <a:p>
            <a:pPr>
              <a:defRPr/>
            </a:pPr>
            <a:fld id="{3DD6F86D-D712-4325-91D7-A8053E5B8ABF}" type="datetime1">
              <a:rPr lang="zh-CN" altLang="en-US"/>
              <a:pPr>
                <a:defRPr/>
              </a:pPr>
              <a:t>2012/4/9</a:t>
            </a:fld>
            <a:endParaRPr lang="zh-CN" altLang="en-US"/>
          </a:p>
        </p:txBody>
      </p:sp>
      <p:sp>
        <p:nvSpPr>
          <p:cNvPr id="4" name="灯片编号占位符 3"/>
          <p:cNvSpPr>
            <a:spLocks noGrp="1"/>
          </p:cNvSpPr>
          <p:nvPr>
            <p:ph type="sldNum" sz="quarter" idx="12"/>
          </p:nvPr>
        </p:nvSpPr>
        <p:spPr/>
        <p:txBody>
          <a:bodyPr/>
          <a:lstStyle/>
          <a:p>
            <a:pPr>
              <a:defRPr/>
            </a:pPr>
            <a:fld id="{32EF874B-E5B0-4E60-89F1-0A4D73853B37}" type="slidenum">
              <a:rPr lang="zh-CN" altLang="en-US"/>
              <a:pPr>
                <a:defRPr/>
              </a:pPr>
              <a:t>38</a:t>
            </a:fld>
            <a:endParaRPr lang="zh-CN" altLang="en-US"/>
          </a:p>
        </p:txBody>
      </p:sp>
      <p:graphicFrame>
        <p:nvGraphicFramePr>
          <p:cNvPr id="5" name="图示 4"/>
          <p:cNvGraphicFramePr/>
          <p:nvPr/>
        </p:nvGraphicFramePr>
        <p:xfrm>
          <a:off x="857224" y="1397000"/>
          <a:ext cx="7358114" cy="4675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quarter" idx="14"/>
          </p:nvPr>
        </p:nvSpPr>
        <p:spPr/>
        <p:txBody>
          <a:bodyPr/>
          <a:lstStyle/>
          <a:p>
            <a:pPr>
              <a:defRPr/>
            </a:pPr>
            <a:fld id="{B75B6378-2F6D-419D-8F8B-DC59A786F605}" type="datetime1">
              <a:rPr lang="zh-CN" altLang="en-US"/>
              <a:pPr>
                <a:defRPr/>
              </a:pPr>
              <a:t>2012/4/9</a:t>
            </a:fld>
            <a:endParaRPr lang="zh-CN" altLang="en-US"/>
          </a:p>
        </p:txBody>
      </p:sp>
      <p:sp>
        <p:nvSpPr>
          <p:cNvPr id="3" name="灯片编号占位符 2"/>
          <p:cNvSpPr>
            <a:spLocks noGrp="1"/>
          </p:cNvSpPr>
          <p:nvPr>
            <p:ph type="sldNum" sz="quarter" idx="16"/>
          </p:nvPr>
        </p:nvSpPr>
        <p:spPr/>
        <p:txBody>
          <a:bodyPr/>
          <a:lstStyle/>
          <a:p>
            <a:pPr>
              <a:defRPr/>
            </a:pPr>
            <a:fld id="{0D98844C-90A2-4E75-92AE-EB7B138330F2}" type="slidenum">
              <a:rPr lang="zh-CN" altLang="en-US"/>
              <a:pPr>
                <a:defRPr/>
              </a:pPr>
              <a:t>39</a:t>
            </a:fld>
            <a:endParaRPr lang="zh-CN" altLang="en-US"/>
          </a:p>
        </p:txBody>
      </p:sp>
      <p:sp>
        <p:nvSpPr>
          <p:cNvPr id="71683" name="图片占位符 3"/>
          <p:cNvSpPr>
            <a:spLocks noGrp="1"/>
          </p:cNvSpPr>
          <p:nvPr>
            <p:ph type="pic" sz="quarter" idx="13"/>
          </p:nvPr>
        </p:nvSpPr>
        <p:spPr>
          <a:xfrm>
            <a:off x="0" y="1868488"/>
            <a:ext cx="3016250" cy="2725737"/>
          </a:xfrm>
        </p:spPr>
      </p:sp>
      <p:sp>
        <p:nvSpPr>
          <p:cNvPr id="5" name="标题 4"/>
          <p:cNvSpPr>
            <a:spLocks noGrp="1"/>
          </p:cNvSpPr>
          <p:nvPr>
            <p:ph type="title"/>
          </p:nvPr>
        </p:nvSpPr>
        <p:spPr>
          <a:xfrm>
            <a:off x="3708400" y="3173413"/>
            <a:ext cx="5184775" cy="720725"/>
          </a:xfrm>
        </p:spPr>
        <p:txBody>
          <a:bodyPr rtlCol="0"/>
          <a:lstStyle/>
          <a:p>
            <a:pPr fontAlgn="auto">
              <a:spcAft>
                <a:spcPts val="0"/>
              </a:spcAft>
              <a:defRPr/>
            </a:pPr>
            <a:r>
              <a:rPr lang="zh-CN" altLang="en-US" sz="4000" dirty="0" smtClean="0">
                <a:latin typeface="+mj-ea"/>
                <a:ea typeface="+mj-ea"/>
              </a:rPr>
              <a:t>    风险管理</a:t>
            </a:r>
            <a:endParaRPr lang="zh-CN" altLang="en-US" sz="4000" dirty="0">
              <a:latin typeface="+mj-ea"/>
              <a:ea typeface="+mj-ea"/>
            </a:endParaRPr>
          </a:p>
        </p:txBody>
      </p:sp>
      <p:sp>
        <p:nvSpPr>
          <p:cNvPr id="6" name="文本占位符 5"/>
          <p:cNvSpPr>
            <a:spLocks noGrp="1"/>
          </p:cNvSpPr>
          <p:nvPr>
            <p:ph type="body" idx="1"/>
          </p:nvPr>
        </p:nvSpPr>
        <p:spPr>
          <a:xfrm>
            <a:off x="2479675" y="3016250"/>
            <a:ext cx="995363" cy="1008063"/>
          </a:xfrm>
        </p:spPr>
        <p:txBody>
          <a:bodyPr/>
          <a:lstStyle/>
          <a:p>
            <a:pPr fontAlgn="auto">
              <a:spcAft>
                <a:spcPts val="0"/>
              </a:spcAft>
              <a:buFont typeface="Arial" pitchFamily="34" charset="0"/>
              <a:buNone/>
              <a:defRPr/>
            </a:pPr>
            <a:r>
              <a:rPr sz="4800">
                <a:latin typeface="+mj-ea"/>
                <a:ea typeface="+mj-ea"/>
              </a:rPr>
              <a:t>四</a:t>
            </a:r>
            <a:endParaRPr sz="4800">
              <a:latin typeface="+mj-ea"/>
              <a:ea typeface="+mj-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规则修订说明</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en-US" altLang="zh-CN" dirty="0" smtClean="0">
                <a:cs typeface="+mn-cs"/>
              </a:rPr>
              <a:t>《</a:t>
            </a:r>
            <a:r>
              <a:rPr lang="zh-CN" altLang="en-US" dirty="0" smtClean="0">
                <a:cs typeface="+mn-cs"/>
              </a:rPr>
              <a:t>中国证券登记结算有限责任公司关于深圳证券交易所交易型开放式基金登记结算业务实施细则</a:t>
            </a:r>
            <a:r>
              <a:rPr lang="en-US" altLang="zh-CN" dirty="0" smtClean="0">
                <a:cs typeface="+mn-cs"/>
              </a:rPr>
              <a:t>》</a:t>
            </a:r>
          </a:p>
          <a:p>
            <a:pPr lvl="1" fontAlgn="auto">
              <a:spcAft>
                <a:spcPts val="0"/>
              </a:spcAft>
              <a:defRPr/>
            </a:pPr>
            <a:r>
              <a:rPr lang="en-US" altLang="zh-CN" dirty="0" smtClean="0">
                <a:cs typeface="+mn-cs"/>
              </a:rPr>
              <a:t>www.chinaclear.cn→</a:t>
            </a:r>
            <a:r>
              <a:rPr lang="zh-CN" altLang="en-US" dirty="0" smtClean="0">
                <a:cs typeface="+mn-cs"/>
              </a:rPr>
              <a:t>业务规则</a:t>
            </a:r>
            <a:r>
              <a:rPr lang="en-US" altLang="zh-CN" dirty="0" smtClean="0">
                <a:cs typeface="+mn-cs"/>
              </a:rPr>
              <a:t>→</a:t>
            </a:r>
            <a:r>
              <a:rPr lang="zh-CN" altLang="en-US" dirty="0" smtClean="0">
                <a:cs typeface="+mn-cs"/>
              </a:rPr>
              <a:t>创新类业务</a:t>
            </a: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灯片编号占位符 3"/>
          <p:cNvSpPr>
            <a:spLocks noGrp="1"/>
          </p:cNvSpPr>
          <p:nvPr>
            <p:ph type="sldNum" sz="quarter" idx="12"/>
          </p:nvPr>
        </p:nvSpPr>
        <p:spPr/>
        <p:txBody>
          <a:bodyPr/>
          <a:lstStyle/>
          <a:p>
            <a:pPr>
              <a:defRPr/>
            </a:pPr>
            <a:fld id="{CC93FAD0-7738-4A49-B3EE-7DF3D2002934}" type="slidenum">
              <a:rPr lang="zh-CN" altLang="en-US"/>
              <a:pPr>
                <a:defRPr/>
              </a:pPr>
              <a:t>4</a:t>
            </a:fld>
            <a:endParaRPr lang="zh-CN" altLang="en-US"/>
          </a:p>
        </p:txBody>
      </p:sp>
      <p:sp>
        <p:nvSpPr>
          <p:cNvPr id="5" name="日期占位符 4"/>
          <p:cNvSpPr>
            <a:spLocks noGrp="1"/>
          </p:cNvSpPr>
          <p:nvPr>
            <p:ph type="dt" sz="quarter" idx="10"/>
          </p:nvPr>
        </p:nvSpPr>
        <p:spPr/>
        <p:txBody>
          <a:bodyPr/>
          <a:lstStyle/>
          <a:p>
            <a:pPr>
              <a:defRPr/>
            </a:pPr>
            <a:fld id="{C3CC8A82-C74C-451B-B0DD-F4315EF7DBCC}" type="datetime1">
              <a:rPr lang="zh-CN" altLang="en-US"/>
              <a:pPr>
                <a:defRPr/>
              </a:pPr>
              <a:t>2012/4/9</a:t>
            </a:fld>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交易的风险</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价差风险</a:t>
            </a:r>
            <a:r>
              <a:rPr lang="en-US" altLang="zh-CN" dirty="0" smtClean="0">
                <a:cs typeface="+mn-cs"/>
              </a:rPr>
              <a:t>+</a:t>
            </a:r>
            <a:r>
              <a:rPr lang="zh-CN" altLang="en-US" dirty="0" smtClean="0">
                <a:cs typeface="+mn-cs"/>
              </a:rPr>
              <a:t>流动性风险</a:t>
            </a:r>
            <a:endParaRPr lang="en-US" altLang="zh-CN" dirty="0" smtClean="0">
              <a:cs typeface="+mn-cs"/>
            </a:endParaRPr>
          </a:p>
          <a:p>
            <a:pPr lvl="1" fontAlgn="auto">
              <a:spcAft>
                <a:spcPts val="0"/>
              </a:spcAft>
              <a:defRPr/>
            </a:pPr>
            <a:r>
              <a:rPr lang="en-US" altLang="zh-CN" dirty="0" smtClean="0">
                <a:cs typeface="+mn-cs"/>
              </a:rPr>
              <a:t>T</a:t>
            </a:r>
            <a:r>
              <a:rPr lang="zh-CN" altLang="en-US" dirty="0" smtClean="0">
                <a:cs typeface="+mn-cs"/>
              </a:rPr>
              <a:t>日买入，资金不足</a:t>
            </a:r>
            <a:endParaRPr lang="en-US" altLang="zh-CN" dirty="0" smtClean="0">
              <a:cs typeface="+mn-cs"/>
            </a:endParaRPr>
          </a:p>
          <a:p>
            <a:pPr lvl="2" fontAlgn="auto">
              <a:spcAft>
                <a:spcPts val="0"/>
              </a:spcAft>
              <a:defRPr/>
            </a:pPr>
            <a:r>
              <a:rPr lang="en-US" altLang="zh-CN" dirty="0" smtClean="0">
                <a:cs typeface="+mn-cs"/>
              </a:rPr>
              <a:t>T+1</a:t>
            </a:r>
            <a:r>
              <a:rPr lang="zh-CN" altLang="en-US" dirty="0" smtClean="0">
                <a:cs typeface="+mn-cs"/>
              </a:rPr>
              <a:t>日没有卖出</a:t>
            </a:r>
            <a:endParaRPr lang="en-US" altLang="zh-CN" dirty="0" smtClean="0">
              <a:cs typeface="+mn-cs"/>
            </a:endParaRPr>
          </a:p>
          <a:p>
            <a:pPr lvl="2" fontAlgn="auto">
              <a:spcAft>
                <a:spcPts val="0"/>
              </a:spcAft>
              <a:defRPr/>
            </a:pPr>
            <a:r>
              <a:rPr lang="en-US" altLang="zh-CN" dirty="0" smtClean="0">
                <a:cs typeface="+mn-cs"/>
              </a:rPr>
              <a:t>T+1</a:t>
            </a:r>
            <a:r>
              <a:rPr lang="zh-CN" altLang="en-US" dirty="0" smtClean="0">
                <a:cs typeface="+mn-cs"/>
              </a:rPr>
              <a:t>日卖出</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8BD3AAEE-D639-428A-A8C8-864BEB0043DB}" type="slidenum">
              <a:rPr lang="zh-CN" altLang="en-US"/>
              <a:pPr>
                <a:defRPr/>
              </a:pPr>
              <a:t>40</a:t>
            </a:fld>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交易的风险</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管理措施</a:t>
            </a:r>
            <a:endParaRPr lang="en-US" altLang="zh-CN" dirty="0" smtClean="0">
              <a:cs typeface="+mn-cs"/>
            </a:endParaRPr>
          </a:p>
          <a:p>
            <a:pPr lvl="1" fontAlgn="auto">
              <a:spcAft>
                <a:spcPts val="0"/>
              </a:spcAft>
              <a:defRPr/>
            </a:pPr>
            <a:r>
              <a:rPr lang="zh-CN" altLang="en-US" dirty="0" smtClean="0">
                <a:cs typeface="+mn-cs"/>
              </a:rPr>
              <a:t>扣划、处置待处分证券</a:t>
            </a:r>
            <a:endParaRPr lang="en-US" altLang="zh-CN" dirty="0" smtClean="0">
              <a:cs typeface="+mn-cs"/>
            </a:endParaRPr>
          </a:p>
          <a:p>
            <a:pPr lvl="1" fontAlgn="auto">
              <a:spcAft>
                <a:spcPts val="0"/>
              </a:spcAft>
              <a:defRPr/>
            </a:pPr>
            <a:r>
              <a:rPr lang="zh-CN" altLang="en-US" dirty="0" smtClean="0">
                <a:cs typeface="+mn-cs"/>
              </a:rPr>
              <a:t>收取违约金</a:t>
            </a:r>
            <a:endParaRPr lang="en-US" altLang="zh-CN" dirty="0" smtClean="0">
              <a:cs typeface="+mn-cs"/>
            </a:endParaRPr>
          </a:p>
          <a:p>
            <a:pPr lvl="1" fontAlgn="auto">
              <a:spcAft>
                <a:spcPts val="0"/>
              </a:spcAft>
              <a:defRPr/>
            </a:pPr>
            <a:r>
              <a:rPr lang="zh-CN" altLang="en-US" dirty="0" smtClean="0">
                <a:cs typeface="+mn-cs"/>
              </a:rPr>
              <a:t>暂停</a:t>
            </a:r>
            <a:r>
              <a:rPr lang="en-US" altLang="zh-CN" dirty="0" smtClean="0">
                <a:cs typeface="+mn-cs"/>
              </a:rPr>
              <a:t>ETF</a:t>
            </a:r>
            <a:r>
              <a:rPr lang="zh-CN" altLang="en-US" dirty="0" smtClean="0">
                <a:cs typeface="+mn-cs"/>
              </a:rPr>
              <a:t>结算服务</a:t>
            </a:r>
            <a:endParaRPr lang="en-US" altLang="zh-CN" dirty="0" smtClean="0">
              <a:cs typeface="+mn-cs"/>
            </a:endParaRPr>
          </a:p>
          <a:p>
            <a:pPr lvl="1" fontAlgn="auto">
              <a:spcAft>
                <a:spcPts val="0"/>
              </a:spcAft>
              <a:defRPr/>
            </a:pPr>
            <a:r>
              <a:rPr lang="zh-CN" altLang="en-US" dirty="0" smtClean="0">
                <a:cs typeface="+mn-cs"/>
              </a:rPr>
              <a:t>提请交易所暂停买入</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D54D17EB-C922-46A6-9785-319C72117611}" type="slidenum">
              <a:rPr lang="zh-CN" altLang="en-US"/>
              <a:pPr>
                <a:defRPr/>
              </a:pPr>
              <a:t>41</a:t>
            </a:fld>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申赎的风险</a:t>
            </a:r>
            <a:endParaRPr lang="zh-CN" altLang="en-US" dirty="0"/>
          </a:p>
        </p:txBody>
      </p:sp>
      <p:sp>
        <p:nvSpPr>
          <p:cNvPr id="3" name="内容占位符 2"/>
          <p:cNvSpPr>
            <a:spLocks noGrp="1"/>
          </p:cNvSpPr>
          <p:nvPr>
            <p:ph idx="1"/>
          </p:nvPr>
        </p:nvSpPr>
        <p:spPr/>
        <p:txBody>
          <a:bodyPr rtlCol="0">
            <a:normAutofit/>
          </a:bodyPr>
          <a:lstStyle/>
          <a:p>
            <a:pPr lvl="1" fontAlgn="auto">
              <a:spcAft>
                <a:spcPts val="0"/>
              </a:spcAft>
              <a:buFont typeface="Wingdings" pitchFamily="2" charset="2"/>
              <a:buNone/>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44EDE8E3-AE5B-4E16-A938-A2EFEBD0C8C7}" type="slidenum">
              <a:rPr lang="zh-CN" altLang="en-US"/>
              <a:pPr>
                <a:defRPr/>
              </a:pPr>
              <a:t>42</a:t>
            </a:fld>
            <a:endParaRPr lang="zh-CN" altLang="en-US"/>
          </a:p>
        </p:txBody>
      </p:sp>
      <p:graphicFrame>
        <p:nvGraphicFramePr>
          <p:cNvPr id="6" name="表格 5"/>
          <p:cNvGraphicFramePr>
            <a:graphicFrameLocks noGrp="1"/>
          </p:cNvGraphicFramePr>
          <p:nvPr/>
        </p:nvGraphicFramePr>
        <p:xfrm>
          <a:off x="857250" y="1357313"/>
          <a:ext cx="7286625" cy="4786312"/>
        </p:xfrm>
        <a:graphic>
          <a:graphicData uri="http://schemas.openxmlformats.org/drawingml/2006/table">
            <a:tbl>
              <a:tblPr firstRow="1" bandRow="1">
                <a:tableStyleId>{5C22544A-7EE6-4342-B048-85BDC9FD1C3A}</a:tableStyleId>
              </a:tblPr>
              <a:tblGrid>
                <a:gridCol w="3643338"/>
                <a:gridCol w="3643338"/>
              </a:tblGrid>
              <a:tr h="774730">
                <a:tc>
                  <a:txBody>
                    <a:bodyPr/>
                    <a:lstStyle/>
                    <a:p>
                      <a:pPr algn="ctr"/>
                      <a:r>
                        <a:rPr lang="zh-CN" altLang="en-US" sz="2400" dirty="0" smtClean="0">
                          <a:solidFill>
                            <a:srgbClr val="C00000"/>
                          </a:solidFill>
                          <a:latin typeface="+mj-ea"/>
                          <a:ea typeface="+mj-ea"/>
                        </a:rPr>
                        <a:t>跨市场</a:t>
                      </a:r>
                      <a:r>
                        <a:rPr lang="en-US" altLang="zh-CN" sz="2400" dirty="0" smtClean="0">
                          <a:solidFill>
                            <a:srgbClr val="C00000"/>
                          </a:solidFill>
                          <a:latin typeface="+mj-ea"/>
                          <a:ea typeface="+mj-ea"/>
                        </a:rPr>
                        <a:t>ETF</a:t>
                      </a:r>
                      <a:endParaRPr lang="zh-CN" altLang="en-US" sz="2400" dirty="0">
                        <a:solidFill>
                          <a:srgbClr val="C00000"/>
                        </a:solidFill>
                        <a:latin typeface="+mj-ea"/>
                        <a:ea typeface="+mj-ea"/>
                      </a:endParaRPr>
                    </a:p>
                  </a:txBody>
                  <a:tcPr anchor="ctr"/>
                </a:tc>
                <a:tc>
                  <a:txBody>
                    <a:bodyPr/>
                    <a:lstStyle/>
                    <a:p>
                      <a:pPr algn="ctr"/>
                      <a:r>
                        <a:rPr lang="zh-CN" altLang="en-US" sz="2400" dirty="0" smtClean="0">
                          <a:latin typeface="+mj-ea"/>
                          <a:ea typeface="+mj-ea"/>
                        </a:rPr>
                        <a:t>单市场</a:t>
                      </a:r>
                      <a:r>
                        <a:rPr lang="en-US" altLang="zh-CN" sz="2400" dirty="0" smtClean="0">
                          <a:latin typeface="+mj-ea"/>
                          <a:ea typeface="+mj-ea"/>
                        </a:rPr>
                        <a:t>ETF</a:t>
                      </a:r>
                      <a:endParaRPr lang="zh-CN" altLang="en-US" sz="2400" dirty="0">
                        <a:latin typeface="+mj-ea"/>
                        <a:ea typeface="+mj-ea"/>
                      </a:endParaRPr>
                    </a:p>
                  </a:txBody>
                  <a:tcPr anchor="ctr"/>
                </a:tc>
              </a:tr>
              <a:tr h="1337205">
                <a:tc rowSpan="3">
                  <a:txBody>
                    <a:bodyPr/>
                    <a:lstStyle/>
                    <a:p>
                      <a:pPr algn="ctr"/>
                      <a:r>
                        <a:rPr lang="zh-CN" altLang="en-US" sz="2400" dirty="0" smtClean="0">
                          <a:solidFill>
                            <a:srgbClr val="C00000"/>
                          </a:solidFill>
                          <a:latin typeface="+mj-ea"/>
                          <a:ea typeface="+mj-ea"/>
                        </a:rPr>
                        <a:t>基本无结算风险</a:t>
                      </a:r>
                      <a:endParaRPr lang="zh-CN" altLang="en-US" sz="2400" dirty="0">
                        <a:solidFill>
                          <a:srgbClr val="C00000"/>
                        </a:solidFill>
                        <a:latin typeface="+mj-ea"/>
                        <a:ea typeface="+mj-ea"/>
                      </a:endParaRPr>
                    </a:p>
                  </a:txBody>
                  <a:tcPr anchor="ctr"/>
                </a:tc>
                <a:tc>
                  <a:txBody>
                    <a:bodyPr/>
                    <a:lstStyle/>
                    <a:p>
                      <a:r>
                        <a:rPr lang="zh-CN" altLang="en-US" sz="2400" dirty="0" smtClean="0">
                          <a:latin typeface="+mj-ea"/>
                          <a:ea typeface="+mj-ea"/>
                        </a:rPr>
                        <a:t>本金风险：</a:t>
                      </a:r>
                      <a:endParaRPr lang="en-US" altLang="zh-CN" sz="2400" dirty="0" smtClean="0">
                        <a:latin typeface="+mj-ea"/>
                        <a:ea typeface="+mj-ea"/>
                      </a:endParaRPr>
                    </a:p>
                    <a:p>
                      <a:r>
                        <a:rPr lang="en-US" altLang="zh-CN" sz="2400" dirty="0" smtClean="0">
                          <a:latin typeface="+mj-ea"/>
                          <a:ea typeface="+mj-ea"/>
                        </a:rPr>
                        <a:t>T</a:t>
                      </a:r>
                      <a:r>
                        <a:rPr lang="zh-CN" altLang="en-US" sz="2400" dirty="0" smtClean="0">
                          <a:latin typeface="+mj-ea"/>
                          <a:ea typeface="+mj-ea"/>
                        </a:rPr>
                        <a:t>日买入</a:t>
                      </a:r>
                      <a:r>
                        <a:rPr lang="en-US" altLang="zh-CN" sz="2400" dirty="0" smtClean="0">
                          <a:latin typeface="+mj-ea"/>
                          <a:ea typeface="+mj-ea"/>
                        </a:rPr>
                        <a:t>ETF</a:t>
                      </a:r>
                      <a:r>
                        <a:rPr lang="zh-CN" altLang="en-US" sz="2400" dirty="0" smtClean="0">
                          <a:latin typeface="+mj-ea"/>
                          <a:ea typeface="+mj-ea"/>
                        </a:rPr>
                        <a:t>，</a:t>
                      </a:r>
                      <a:r>
                        <a:rPr lang="en-US" altLang="zh-CN" sz="2400" dirty="0" smtClean="0">
                          <a:latin typeface="+mj-ea"/>
                          <a:ea typeface="+mj-ea"/>
                        </a:rPr>
                        <a:t>T</a:t>
                      </a:r>
                      <a:r>
                        <a:rPr lang="zh-CN" altLang="en-US" sz="2400" dirty="0" smtClean="0">
                          <a:latin typeface="+mj-ea"/>
                          <a:ea typeface="+mj-ea"/>
                        </a:rPr>
                        <a:t>日赎回</a:t>
                      </a:r>
                      <a:endParaRPr lang="zh-CN" altLang="en-US" sz="2400" dirty="0">
                        <a:latin typeface="+mj-ea"/>
                        <a:ea typeface="+mj-ea"/>
                      </a:endParaRPr>
                    </a:p>
                  </a:txBody>
                  <a:tcPr anchor="ctr"/>
                </a:tc>
              </a:tr>
              <a:tr h="1337205">
                <a:tc vMerge="1">
                  <a:txBody>
                    <a:bodyPr/>
                    <a:lstStyle/>
                    <a:p>
                      <a:endParaRPr lang="zh-CN" altLang="en-US" dirty="0"/>
                    </a:p>
                  </a:txBody>
                  <a:tcPr/>
                </a:tc>
                <a:tc>
                  <a:txBody>
                    <a:bodyPr/>
                    <a:lstStyle/>
                    <a:p>
                      <a:r>
                        <a:rPr lang="zh-CN" altLang="en-US" sz="2400" dirty="0" smtClean="0">
                          <a:latin typeface="+mj-ea"/>
                          <a:ea typeface="+mj-ea"/>
                        </a:rPr>
                        <a:t>价差风险：</a:t>
                      </a:r>
                      <a:endParaRPr lang="en-US" altLang="zh-CN" sz="2400" dirty="0" smtClean="0">
                        <a:latin typeface="+mj-ea"/>
                        <a:ea typeface="+mj-ea"/>
                      </a:endParaRPr>
                    </a:p>
                    <a:p>
                      <a:r>
                        <a:rPr lang="en-US" altLang="zh-CN" sz="2400" dirty="0" smtClean="0">
                          <a:latin typeface="+mj-ea"/>
                          <a:ea typeface="+mj-ea"/>
                        </a:rPr>
                        <a:t>T</a:t>
                      </a:r>
                      <a:r>
                        <a:rPr lang="zh-CN" altLang="en-US" sz="2400" dirty="0" smtClean="0">
                          <a:latin typeface="+mj-ea"/>
                          <a:ea typeface="+mj-ea"/>
                        </a:rPr>
                        <a:t>日申购</a:t>
                      </a:r>
                      <a:r>
                        <a:rPr lang="en-US" altLang="zh-CN" sz="2400" dirty="0" smtClean="0">
                          <a:latin typeface="+mj-ea"/>
                          <a:ea typeface="+mj-ea"/>
                        </a:rPr>
                        <a:t>ETF</a:t>
                      </a:r>
                      <a:r>
                        <a:rPr lang="zh-CN" altLang="en-US" sz="2400" dirty="0" smtClean="0">
                          <a:latin typeface="+mj-ea"/>
                          <a:ea typeface="+mj-ea"/>
                        </a:rPr>
                        <a:t>，</a:t>
                      </a:r>
                      <a:r>
                        <a:rPr lang="en-US" altLang="zh-CN" sz="2400" dirty="0" smtClean="0">
                          <a:latin typeface="+mj-ea"/>
                          <a:ea typeface="+mj-ea"/>
                        </a:rPr>
                        <a:t>T</a:t>
                      </a:r>
                      <a:r>
                        <a:rPr lang="zh-CN" altLang="en-US" sz="2400" dirty="0" smtClean="0">
                          <a:latin typeface="+mj-ea"/>
                          <a:ea typeface="+mj-ea"/>
                        </a:rPr>
                        <a:t>日卖出</a:t>
                      </a:r>
                      <a:endParaRPr lang="en-US" altLang="zh-CN" sz="2400" dirty="0" smtClean="0">
                        <a:latin typeface="+mj-ea"/>
                        <a:ea typeface="+mj-ea"/>
                      </a:endParaRPr>
                    </a:p>
                  </a:txBody>
                  <a:tcPr anchor="ctr"/>
                </a:tc>
              </a:tr>
              <a:tr h="1337205">
                <a:tc vMerge="1">
                  <a:txBody>
                    <a:bodyPr/>
                    <a:lstStyle/>
                    <a:p>
                      <a:endParaRPr lang="zh-CN" altLang="en-US" dirty="0"/>
                    </a:p>
                  </a:txBody>
                  <a:tcPr/>
                </a:tc>
                <a:tc>
                  <a:txBody>
                    <a:bodyPr/>
                    <a:lstStyle/>
                    <a:p>
                      <a:r>
                        <a:rPr lang="zh-CN" altLang="en-US" sz="2400" dirty="0" smtClean="0">
                          <a:latin typeface="+mj-ea"/>
                          <a:ea typeface="+mj-ea"/>
                        </a:rPr>
                        <a:t>流动性风险：</a:t>
                      </a:r>
                      <a:endParaRPr lang="en-US" altLang="zh-CN" sz="2400" dirty="0" smtClean="0">
                        <a:latin typeface="+mj-ea"/>
                        <a:ea typeface="+mj-ea"/>
                      </a:endParaRPr>
                    </a:p>
                    <a:p>
                      <a:r>
                        <a:rPr lang="en-US" altLang="zh-CN" sz="2400" dirty="0" smtClean="0">
                          <a:latin typeface="+mj-ea"/>
                          <a:ea typeface="+mj-ea"/>
                        </a:rPr>
                        <a:t>T</a:t>
                      </a:r>
                      <a:r>
                        <a:rPr lang="zh-CN" altLang="en-US" sz="2400" dirty="0" smtClean="0">
                          <a:latin typeface="+mj-ea"/>
                          <a:ea typeface="+mj-ea"/>
                        </a:rPr>
                        <a:t>日申购</a:t>
                      </a:r>
                      <a:r>
                        <a:rPr lang="en-US" altLang="zh-CN" sz="2400" dirty="0" smtClean="0">
                          <a:latin typeface="+mj-ea"/>
                          <a:ea typeface="+mj-ea"/>
                        </a:rPr>
                        <a:t>ETF</a:t>
                      </a:r>
                      <a:r>
                        <a:rPr lang="zh-CN" altLang="en-US" sz="2400" dirty="0" smtClean="0">
                          <a:latin typeface="+mj-ea"/>
                          <a:ea typeface="+mj-ea"/>
                        </a:rPr>
                        <a:t>，</a:t>
                      </a:r>
                      <a:r>
                        <a:rPr lang="en-US" altLang="zh-CN" sz="2400" dirty="0" smtClean="0">
                          <a:latin typeface="+mj-ea"/>
                          <a:ea typeface="+mj-ea"/>
                        </a:rPr>
                        <a:t>T</a:t>
                      </a:r>
                      <a:r>
                        <a:rPr lang="zh-CN" altLang="en-US" sz="2400" dirty="0" smtClean="0">
                          <a:latin typeface="+mj-ea"/>
                          <a:ea typeface="+mj-ea"/>
                        </a:rPr>
                        <a:t>日卖出</a:t>
                      </a:r>
                      <a:endParaRPr lang="en-US" altLang="zh-CN" sz="2400" dirty="0" smtClean="0">
                        <a:latin typeface="+mj-ea"/>
                        <a:ea typeface="+mj-ea"/>
                      </a:endParaRPr>
                    </a:p>
                  </a:txBody>
                  <a:tcPr anchor="ct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申赎的风险</a:t>
            </a:r>
            <a:endParaRPr lang="zh-CN" altLang="en-US" dirty="0"/>
          </a:p>
        </p:txBody>
      </p:sp>
      <p:sp>
        <p:nvSpPr>
          <p:cNvPr id="3" name="内容占位符 2"/>
          <p:cNvSpPr>
            <a:spLocks noGrp="1"/>
          </p:cNvSpPr>
          <p:nvPr>
            <p:ph idx="1"/>
          </p:nvPr>
        </p:nvSpPr>
        <p:spPr/>
        <p:txBody>
          <a:bodyPr rtlCol="0">
            <a:normAutofit/>
          </a:bodyPr>
          <a:lstStyle/>
          <a:p>
            <a:pPr lvl="1" fontAlgn="auto">
              <a:spcAft>
                <a:spcPts val="0"/>
              </a:spcAft>
              <a:buFont typeface="Wingdings" pitchFamily="2" charset="2"/>
              <a:buNone/>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8EEAE2E0-576A-4028-A947-C60A66ED8C4A}" type="slidenum">
              <a:rPr lang="zh-CN" altLang="en-US"/>
              <a:pPr>
                <a:defRPr/>
              </a:pPr>
              <a:t>43</a:t>
            </a:fld>
            <a:endParaRPr lang="zh-CN" altLang="en-US"/>
          </a:p>
        </p:txBody>
      </p:sp>
      <p:graphicFrame>
        <p:nvGraphicFramePr>
          <p:cNvPr id="6" name="表格 5"/>
          <p:cNvGraphicFramePr>
            <a:graphicFrameLocks noGrp="1"/>
          </p:cNvGraphicFramePr>
          <p:nvPr/>
        </p:nvGraphicFramePr>
        <p:xfrm>
          <a:off x="857250" y="1357313"/>
          <a:ext cx="7358063" cy="4786312"/>
        </p:xfrm>
        <a:graphic>
          <a:graphicData uri="http://schemas.openxmlformats.org/drawingml/2006/table">
            <a:tbl>
              <a:tblPr firstRow="1" bandRow="1">
                <a:tableStyleId>{5C22544A-7EE6-4342-B048-85BDC9FD1C3A}</a:tableStyleId>
              </a:tblPr>
              <a:tblGrid>
                <a:gridCol w="3679057"/>
                <a:gridCol w="3679057"/>
              </a:tblGrid>
              <a:tr h="875698">
                <a:tc>
                  <a:txBody>
                    <a:bodyPr/>
                    <a:lstStyle/>
                    <a:p>
                      <a:pPr algn="ctr"/>
                      <a:r>
                        <a:rPr lang="zh-CN" altLang="en-US" sz="2400" dirty="0" smtClean="0">
                          <a:solidFill>
                            <a:srgbClr val="C00000"/>
                          </a:solidFill>
                          <a:latin typeface="+mj-ea"/>
                          <a:ea typeface="+mj-ea"/>
                        </a:rPr>
                        <a:t>跨市场</a:t>
                      </a:r>
                      <a:r>
                        <a:rPr lang="en-US" altLang="zh-CN" sz="2400" dirty="0" smtClean="0">
                          <a:solidFill>
                            <a:srgbClr val="C00000"/>
                          </a:solidFill>
                          <a:latin typeface="+mj-ea"/>
                          <a:ea typeface="+mj-ea"/>
                        </a:rPr>
                        <a:t>ETF</a:t>
                      </a:r>
                      <a:endParaRPr lang="zh-CN" altLang="en-US" sz="2400" dirty="0">
                        <a:solidFill>
                          <a:srgbClr val="C00000"/>
                        </a:solidFill>
                        <a:latin typeface="+mj-ea"/>
                        <a:ea typeface="+mj-ea"/>
                      </a:endParaRPr>
                    </a:p>
                  </a:txBody>
                  <a:tcPr anchor="ctr"/>
                </a:tc>
                <a:tc>
                  <a:txBody>
                    <a:bodyPr/>
                    <a:lstStyle/>
                    <a:p>
                      <a:pPr algn="ctr"/>
                      <a:r>
                        <a:rPr lang="zh-CN" altLang="en-US" sz="2400" dirty="0" smtClean="0">
                          <a:latin typeface="+mj-ea"/>
                          <a:ea typeface="+mj-ea"/>
                        </a:rPr>
                        <a:t>单市场</a:t>
                      </a:r>
                      <a:r>
                        <a:rPr lang="en-US" altLang="zh-CN" sz="2400" dirty="0" smtClean="0">
                          <a:latin typeface="+mj-ea"/>
                          <a:ea typeface="+mj-ea"/>
                        </a:rPr>
                        <a:t>ETF</a:t>
                      </a:r>
                      <a:endParaRPr lang="zh-CN" altLang="en-US" sz="2400" dirty="0">
                        <a:latin typeface="+mj-ea"/>
                        <a:ea typeface="+mj-ea"/>
                      </a:endParaRPr>
                    </a:p>
                  </a:txBody>
                  <a:tcPr anchor="ctr"/>
                </a:tc>
              </a:tr>
              <a:tr h="875698">
                <a:tc>
                  <a:txBody>
                    <a:bodyPr/>
                    <a:lstStyle/>
                    <a:p>
                      <a:r>
                        <a:rPr lang="zh-CN" altLang="en-US" sz="2400" dirty="0" smtClean="0">
                          <a:solidFill>
                            <a:srgbClr val="C00000"/>
                          </a:solidFill>
                          <a:latin typeface="+mj-ea"/>
                          <a:ea typeface="+mj-ea"/>
                        </a:rPr>
                        <a:t>无资格管理</a:t>
                      </a:r>
                      <a:endParaRPr lang="zh-CN" altLang="en-US" sz="2400" dirty="0">
                        <a:solidFill>
                          <a:srgbClr val="C00000"/>
                        </a:solidFill>
                        <a:latin typeface="+mj-ea"/>
                        <a:ea typeface="+mj-ea"/>
                      </a:endParaRPr>
                    </a:p>
                  </a:txBody>
                  <a:tcPr anchor="ctr"/>
                </a:tc>
                <a:tc>
                  <a:txBody>
                    <a:bodyPr/>
                    <a:lstStyle/>
                    <a:p>
                      <a:r>
                        <a:rPr lang="zh-CN" altLang="en-US" sz="2400" dirty="0" smtClean="0">
                          <a:latin typeface="+mj-ea"/>
                          <a:ea typeface="+mj-ea"/>
                        </a:rPr>
                        <a:t>资格管理</a:t>
                      </a:r>
                      <a:endParaRPr lang="zh-CN" altLang="en-US" sz="2400" dirty="0">
                        <a:latin typeface="+mj-ea"/>
                        <a:ea typeface="+mj-ea"/>
                      </a:endParaRPr>
                    </a:p>
                  </a:txBody>
                  <a:tcPr anchor="ctr"/>
                </a:tc>
              </a:tr>
              <a:tr h="21592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2400" dirty="0" smtClean="0">
                        <a:solidFill>
                          <a:srgbClr val="C00000"/>
                        </a:solidFill>
                        <a:latin typeface="+mj-ea"/>
                        <a:ea typeface="+mj-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dirty="0" smtClean="0">
                          <a:solidFill>
                            <a:srgbClr val="C00000"/>
                          </a:solidFill>
                          <a:latin typeface="+mj-ea"/>
                          <a:ea typeface="+mj-ea"/>
                        </a:rPr>
                        <a:t>不纳入申购赎回履约保证金计算范畴</a:t>
                      </a:r>
                    </a:p>
                    <a:p>
                      <a:endParaRPr lang="zh-CN" altLang="en-US" sz="2400" dirty="0">
                        <a:solidFill>
                          <a:srgbClr val="C00000"/>
                        </a:solidFill>
                        <a:latin typeface="+mj-ea"/>
                        <a:ea typeface="+mj-ea"/>
                      </a:endParaRPr>
                    </a:p>
                  </a:txBody>
                  <a:tcPr anchor="ctr"/>
                </a:tc>
                <a:tc>
                  <a:txBody>
                    <a:bodyPr/>
                    <a:lstStyle/>
                    <a:p>
                      <a:r>
                        <a:rPr lang="zh-CN" altLang="en-US" sz="2400" dirty="0" smtClean="0">
                          <a:latin typeface="+mj-ea"/>
                          <a:ea typeface="+mj-ea"/>
                        </a:rPr>
                        <a:t>纳入申购赎回履约保证金计算范畴</a:t>
                      </a:r>
                      <a:endParaRPr lang="zh-CN" altLang="en-US" sz="2400" dirty="0">
                        <a:latin typeface="+mj-ea"/>
                        <a:ea typeface="+mj-ea"/>
                      </a:endParaRPr>
                    </a:p>
                  </a:txBody>
                  <a:tcPr anchor="ctr"/>
                </a:tc>
              </a:tr>
              <a:tr h="875698">
                <a:tc>
                  <a:txBody>
                    <a:bodyPr/>
                    <a:lstStyle/>
                    <a:p>
                      <a:r>
                        <a:rPr lang="zh-CN" altLang="en-US" sz="2400" dirty="0" smtClean="0">
                          <a:solidFill>
                            <a:srgbClr val="C00000"/>
                          </a:solidFill>
                          <a:latin typeface="+mj-ea"/>
                          <a:ea typeface="+mj-ea"/>
                        </a:rPr>
                        <a:t>暂停申购</a:t>
                      </a:r>
                      <a:endParaRPr lang="zh-CN" altLang="en-US" sz="2400" dirty="0">
                        <a:solidFill>
                          <a:srgbClr val="C00000"/>
                        </a:solidFill>
                        <a:latin typeface="+mj-ea"/>
                        <a:ea typeface="+mj-ea"/>
                      </a:endParaRPr>
                    </a:p>
                  </a:txBody>
                  <a:tcPr anchor="ctr"/>
                </a:tc>
                <a:tc>
                  <a:txBody>
                    <a:bodyPr/>
                    <a:lstStyle/>
                    <a:p>
                      <a:r>
                        <a:rPr lang="zh-CN" altLang="en-US" sz="2400" dirty="0" smtClean="0">
                          <a:latin typeface="+mj-ea"/>
                          <a:ea typeface="+mj-ea"/>
                        </a:rPr>
                        <a:t>暂停申购</a:t>
                      </a:r>
                      <a:endParaRPr lang="zh-CN" altLang="en-US" sz="2400" dirty="0">
                        <a:latin typeface="+mj-ea"/>
                        <a:ea typeface="+mj-ea"/>
                      </a:endParaRPr>
                    </a:p>
                  </a:txBody>
                  <a:tcPr anchor="ct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咨询方式</a:t>
            </a:r>
            <a:endParaRPr lang="zh-CN" altLang="en-US" dirty="0"/>
          </a:p>
        </p:txBody>
      </p:sp>
      <p:sp>
        <p:nvSpPr>
          <p:cNvPr id="3" name="内容占位符 2"/>
          <p:cNvSpPr>
            <a:spLocks noGrp="1"/>
          </p:cNvSpPr>
          <p:nvPr>
            <p:ph idx="1"/>
          </p:nvPr>
        </p:nvSpPr>
        <p:spPr/>
        <p:txBody>
          <a:bodyPr rtlCol="0">
            <a:normAutofit/>
          </a:bodyPr>
          <a:lstStyle/>
          <a:p>
            <a:pPr algn="ctr" fontAlgn="auto">
              <a:spcAft>
                <a:spcPts val="0"/>
              </a:spcAft>
              <a:buFont typeface="Wingdings" pitchFamily="2" charset="2"/>
              <a:buNone/>
              <a:defRPr/>
            </a:pPr>
            <a:endParaRPr lang="en-US" altLang="zh-CN" b="1" dirty="0" smtClean="0">
              <a:solidFill>
                <a:schemeClr val="tx2"/>
              </a:solidFill>
              <a:cs typeface="+mn-cs"/>
            </a:endParaRPr>
          </a:p>
          <a:p>
            <a:pPr algn="ctr" fontAlgn="auto">
              <a:spcAft>
                <a:spcPts val="0"/>
              </a:spcAft>
              <a:buFont typeface="Wingdings" pitchFamily="2" charset="2"/>
              <a:buNone/>
              <a:defRPr/>
            </a:pPr>
            <a:r>
              <a:rPr lang="en-US" altLang="zh-CN" sz="4000" b="1" dirty="0" smtClean="0">
                <a:solidFill>
                  <a:schemeClr val="accent5">
                    <a:lumMod val="75000"/>
                  </a:schemeClr>
                </a:solidFill>
                <a:cs typeface="+mn-cs"/>
              </a:rPr>
              <a:t>www.chinaclear.cn</a:t>
            </a:r>
          </a:p>
          <a:p>
            <a:pPr algn="ctr" fontAlgn="auto">
              <a:spcAft>
                <a:spcPts val="0"/>
              </a:spcAft>
              <a:buFont typeface="Wingdings" pitchFamily="2" charset="2"/>
              <a:buNone/>
              <a:defRPr/>
            </a:pPr>
            <a:r>
              <a:rPr lang="en-US" altLang="zh-CN" sz="4000" b="1" dirty="0" smtClean="0">
                <a:solidFill>
                  <a:schemeClr val="accent5">
                    <a:lumMod val="75000"/>
                  </a:schemeClr>
                </a:solidFill>
                <a:cs typeface="+mn-cs"/>
              </a:rPr>
              <a:t>4008-058-058</a:t>
            </a:r>
          </a:p>
          <a:p>
            <a:pPr fontAlgn="auto">
              <a:spcAft>
                <a:spcPts val="0"/>
              </a:spcAft>
              <a:buFont typeface="Wingdings" pitchFamily="2" charset="2"/>
              <a:buNone/>
              <a:defRPr/>
            </a:pPr>
            <a:endParaRPr lang="en-US" altLang="zh-CN" dirty="0" smtClean="0">
              <a:cs typeface="+mn-cs"/>
            </a:endParaRPr>
          </a:p>
          <a:p>
            <a:pPr fontAlgn="auto">
              <a:spcAft>
                <a:spcPts val="0"/>
              </a:spcAft>
              <a:defRPr/>
            </a:pPr>
            <a:endParaRPr lang="en-US" altLang="zh-CN" dirty="0" smtClean="0">
              <a:cs typeface="+mn-cs"/>
            </a:endParaRPr>
          </a:p>
        </p:txBody>
      </p:sp>
      <p:sp>
        <p:nvSpPr>
          <p:cNvPr id="4" name="日期占位符 3"/>
          <p:cNvSpPr>
            <a:spLocks noGrp="1"/>
          </p:cNvSpPr>
          <p:nvPr>
            <p:ph type="dt" sz="quarter" idx="10"/>
          </p:nvPr>
        </p:nvSpPr>
        <p:spPr/>
        <p:txBody>
          <a:bodyPr/>
          <a:lstStyle/>
          <a:p>
            <a:pPr>
              <a:defRPr/>
            </a:pPr>
            <a:fld id="{1F0AE4CE-A5E8-4F05-9049-C30F482583EB}" type="datetime1">
              <a:rPr lang="zh-CN" altLang="en-US"/>
              <a:pPr>
                <a:defRPr/>
              </a:pPr>
              <a:t>2012/4/9</a:t>
            </a:fld>
            <a:endParaRPr lang="zh-CN" altLang="en-US"/>
          </a:p>
        </p:txBody>
      </p:sp>
      <p:sp>
        <p:nvSpPr>
          <p:cNvPr id="5" name="灯片编号占位符 4"/>
          <p:cNvSpPr>
            <a:spLocks noGrp="1"/>
          </p:cNvSpPr>
          <p:nvPr>
            <p:ph type="sldNum" sz="quarter" idx="12"/>
          </p:nvPr>
        </p:nvSpPr>
        <p:spPr/>
        <p:txBody>
          <a:bodyPr/>
          <a:lstStyle/>
          <a:p>
            <a:pPr>
              <a:defRPr/>
            </a:pPr>
            <a:fld id="{237CCAA2-1501-4152-AE53-369EDD96BA76}" type="slidenum">
              <a:rPr lang="zh-CN" altLang="en-US"/>
              <a:pPr>
                <a:defRPr/>
              </a:pPr>
              <a:t>44</a:t>
            </a:fld>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1928794" y="1500174"/>
            <a:ext cx="5040313" cy="2089150"/>
          </a:xfrm>
          <a:ln algn="ctr"/>
        </p:spPr>
        <p:txBody>
          <a:bodyPr lIns="91440" rIns="91440" rtlCol="0"/>
          <a:lstStyle/>
          <a:p>
            <a:pPr fontAlgn="auto">
              <a:spcAft>
                <a:spcPts val="0"/>
              </a:spcAft>
              <a:defRPr/>
            </a:pPr>
            <a:r>
              <a:rPr lang="en-US" altLang="zh-CN" sz="6600" b="1" dirty="0" smtClean="0">
                <a:latin typeface="幼圆" pitchFamily="49" charset="-122"/>
                <a:ea typeface="幼圆" pitchFamily="49" charset="-122"/>
              </a:rPr>
              <a:t>  </a:t>
            </a:r>
            <a:r>
              <a:rPr lang="zh-CN" altLang="en-US" sz="6600" b="1" dirty="0" smtClean="0">
                <a:latin typeface="幼圆" pitchFamily="49" charset="-122"/>
                <a:ea typeface="幼圆" pitchFamily="49" charset="-122"/>
              </a:rPr>
              <a:t>谢  谢</a:t>
            </a:r>
            <a:r>
              <a:rPr lang="zh-CN" altLang="en-US" sz="6600" b="1" dirty="0" smtClean="0">
                <a:latin typeface="方正舒体" pitchFamily="2" charset="-122"/>
                <a:ea typeface="方正舒体" pitchFamily="2" charset="-122"/>
              </a:rPr>
              <a:t>！</a:t>
            </a:r>
            <a:r>
              <a:rPr lang="zh-CN" altLang="en-US" sz="4000" dirty="0" smtClean="0"/>
              <a:t>  </a:t>
            </a:r>
            <a:br>
              <a:rPr lang="zh-CN" altLang="en-US" sz="4000" dirty="0" smtClean="0"/>
            </a:br>
            <a:endParaRPr lang="zh-CN" altLang="en-US" sz="2000" dirty="0" smtClean="0">
              <a:solidFill>
                <a:srgbClr val="3366FF"/>
              </a:solidFill>
              <a:latin typeface="Univers" pitchFamily="34" charset="0"/>
              <a:ea typeface="Batang" pitchFamily="18" charset="-127"/>
            </a:endParaRPr>
          </a:p>
        </p:txBody>
      </p:sp>
      <p:sp>
        <p:nvSpPr>
          <p:cNvPr id="3" name="矩形 2"/>
          <p:cNvSpPr/>
          <p:nvPr/>
        </p:nvSpPr>
        <p:spPr>
          <a:xfrm>
            <a:off x="4000500" y="3429000"/>
            <a:ext cx="4572000" cy="1477963"/>
          </a:xfrm>
          <a:prstGeom prst="rect">
            <a:avLst/>
          </a:prstGeom>
        </p:spPr>
        <p:txBody>
          <a:bodyPr>
            <a:spAutoFit/>
          </a:bodyPr>
          <a:lstStyle/>
          <a:p>
            <a:pPr fontAlgn="auto">
              <a:spcBef>
                <a:spcPts val="0"/>
              </a:spcBef>
              <a:spcAft>
                <a:spcPts val="0"/>
              </a:spcAft>
              <a:defRPr/>
            </a:pPr>
            <a:r>
              <a:rPr lang="zh-CN" altLang="en-US" b="1" dirty="0">
                <a:solidFill>
                  <a:schemeClr val="tx1">
                    <a:lumMod val="85000"/>
                    <a:lumOff val="15000"/>
                  </a:schemeClr>
                </a:solidFill>
                <a:latin typeface="+mj-ea"/>
                <a:ea typeface="+mj-ea"/>
                <a:cs typeface="+mn-cs"/>
              </a:rPr>
              <a:t>史春茂</a:t>
            </a:r>
            <a:br>
              <a:rPr lang="zh-CN" altLang="en-US" b="1" dirty="0">
                <a:solidFill>
                  <a:schemeClr val="tx1">
                    <a:lumMod val="85000"/>
                    <a:lumOff val="15000"/>
                  </a:schemeClr>
                </a:solidFill>
                <a:latin typeface="+mj-ea"/>
                <a:ea typeface="+mj-ea"/>
                <a:cs typeface="+mn-cs"/>
              </a:rPr>
            </a:br>
            <a:r>
              <a:rPr lang="zh-CN" altLang="en-US" b="1" dirty="0">
                <a:solidFill>
                  <a:schemeClr val="tx1">
                    <a:lumMod val="85000"/>
                    <a:lumOff val="15000"/>
                  </a:schemeClr>
                </a:solidFill>
                <a:latin typeface="+mj-ea"/>
                <a:ea typeface="+mj-ea"/>
                <a:cs typeface="+mn-cs"/>
              </a:rPr>
              <a:t>中国结算深圳分公司</a:t>
            </a:r>
          </a:p>
          <a:p>
            <a:pPr fontAlgn="auto">
              <a:spcBef>
                <a:spcPts val="0"/>
              </a:spcBef>
              <a:spcAft>
                <a:spcPts val="0"/>
              </a:spcAft>
              <a:defRPr/>
            </a:pPr>
            <a:r>
              <a:rPr lang="zh-CN" altLang="en-US" b="1" dirty="0">
                <a:solidFill>
                  <a:schemeClr val="tx1">
                    <a:lumMod val="85000"/>
                    <a:lumOff val="15000"/>
                  </a:schemeClr>
                </a:solidFill>
                <a:latin typeface="+mj-ea"/>
                <a:ea typeface="+mj-ea"/>
                <a:cs typeface="+mn-cs"/>
              </a:rPr>
              <a:t>业务研究与发展部</a:t>
            </a:r>
            <a:br>
              <a:rPr lang="zh-CN" altLang="en-US" b="1" dirty="0">
                <a:solidFill>
                  <a:schemeClr val="tx1">
                    <a:lumMod val="85000"/>
                    <a:lumOff val="15000"/>
                  </a:schemeClr>
                </a:solidFill>
                <a:latin typeface="+mj-ea"/>
                <a:ea typeface="+mj-ea"/>
                <a:cs typeface="+mn-cs"/>
              </a:rPr>
            </a:br>
            <a:r>
              <a:rPr lang="en-US" altLang="zh-CN" b="1" dirty="0">
                <a:solidFill>
                  <a:schemeClr val="tx1">
                    <a:lumMod val="85000"/>
                    <a:lumOff val="15000"/>
                  </a:schemeClr>
                </a:solidFill>
                <a:latin typeface="+mj-ea"/>
                <a:ea typeface="+mj-ea"/>
                <a:cs typeface="+mn-cs"/>
              </a:rPr>
              <a:t>0755-25938092</a:t>
            </a:r>
            <a:br>
              <a:rPr lang="en-US" altLang="zh-CN" b="1" dirty="0">
                <a:solidFill>
                  <a:schemeClr val="tx1">
                    <a:lumMod val="85000"/>
                    <a:lumOff val="15000"/>
                  </a:schemeClr>
                </a:solidFill>
                <a:latin typeface="+mj-ea"/>
                <a:ea typeface="+mj-ea"/>
                <a:cs typeface="+mn-cs"/>
              </a:rPr>
            </a:br>
            <a:r>
              <a:rPr lang="en-US" altLang="zh-CN" b="1" dirty="0">
                <a:solidFill>
                  <a:schemeClr val="tx1">
                    <a:lumMod val="85000"/>
                    <a:lumOff val="15000"/>
                  </a:schemeClr>
                </a:solidFill>
                <a:latin typeface="+mj-ea"/>
                <a:ea typeface="+mj-ea"/>
                <a:cs typeface="+mn-cs"/>
                <a:hlinkClick r:id="rId2"/>
              </a:rPr>
              <a:t>cmshi@chinaclear.com.cn</a:t>
            </a:r>
            <a:endParaRPr lang="en-US" altLang="zh-CN" b="1" dirty="0">
              <a:solidFill>
                <a:schemeClr val="tx1">
                  <a:lumMod val="85000"/>
                  <a:lumOff val="15000"/>
                </a:schemeClr>
              </a:solidFill>
              <a:latin typeface="+mj-ea"/>
              <a:ea typeface="+mj-ea"/>
              <a:cs typeface="+mn-c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规则修订说明</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目的</a:t>
            </a:r>
            <a:endParaRPr lang="en-US" altLang="zh-CN" dirty="0" smtClean="0">
              <a:cs typeface="+mn-cs"/>
            </a:endParaRPr>
          </a:p>
          <a:p>
            <a:pPr lvl="1" fontAlgn="auto">
              <a:spcAft>
                <a:spcPts val="0"/>
              </a:spcAft>
              <a:defRPr/>
            </a:pPr>
            <a:r>
              <a:rPr lang="zh-CN" altLang="en-US" dirty="0" smtClean="0">
                <a:cs typeface="+mn-cs"/>
              </a:rPr>
              <a:t>多种</a:t>
            </a:r>
            <a:r>
              <a:rPr lang="en-US" altLang="zh-CN" dirty="0" smtClean="0">
                <a:cs typeface="+mn-cs"/>
              </a:rPr>
              <a:t>ETF</a:t>
            </a:r>
            <a:r>
              <a:rPr lang="zh-CN" altLang="en-US" dirty="0" smtClean="0">
                <a:cs typeface="+mn-cs"/>
              </a:rPr>
              <a:t>产品</a:t>
            </a:r>
            <a:endParaRPr lang="en-US" altLang="zh-CN" dirty="0" smtClean="0">
              <a:cs typeface="+mn-cs"/>
            </a:endParaRPr>
          </a:p>
          <a:p>
            <a:pPr lvl="1" fontAlgn="auto">
              <a:spcAft>
                <a:spcPts val="0"/>
              </a:spcAft>
              <a:defRPr/>
            </a:pPr>
            <a:r>
              <a:rPr lang="zh-CN" altLang="en-US" dirty="0" smtClean="0">
                <a:cs typeface="+mn-cs"/>
              </a:rPr>
              <a:t>多种结算模式</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灯片编号占位符 3"/>
          <p:cNvSpPr>
            <a:spLocks noGrp="1"/>
          </p:cNvSpPr>
          <p:nvPr>
            <p:ph type="sldNum" sz="quarter" idx="12"/>
          </p:nvPr>
        </p:nvSpPr>
        <p:spPr/>
        <p:txBody>
          <a:bodyPr/>
          <a:lstStyle/>
          <a:p>
            <a:pPr>
              <a:defRPr/>
            </a:pPr>
            <a:fld id="{9CB05D5E-CE16-4627-9068-CBCDCF0957AD}" type="slidenum">
              <a:rPr lang="zh-CN" altLang="en-US"/>
              <a:pPr>
                <a:defRPr/>
              </a:pPr>
              <a:t>5</a:t>
            </a:fld>
            <a:endParaRPr lang="zh-CN" altLang="en-US"/>
          </a:p>
        </p:txBody>
      </p:sp>
      <p:sp>
        <p:nvSpPr>
          <p:cNvPr id="5" name="日期占位符 4"/>
          <p:cNvSpPr>
            <a:spLocks noGrp="1"/>
          </p:cNvSpPr>
          <p:nvPr>
            <p:ph type="dt" sz="quarter" idx="10"/>
          </p:nvPr>
        </p:nvSpPr>
        <p:spPr/>
        <p:txBody>
          <a:bodyPr/>
          <a:lstStyle/>
          <a:p>
            <a:pPr>
              <a:defRPr/>
            </a:pPr>
            <a:fld id="{C3CC8A82-C74C-451B-B0DD-F4315EF7DBCC}" type="datetime1">
              <a:rPr lang="zh-CN" altLang="en-US"/>
              <a:pPr>
                <a:defRPr/>
              </a:pPr>
              <a:t>2012/4/9</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规则修订说明</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zh-CN" altLang="en-US" dirty="0" smtClean="0">
                <a:cs typeface="+mn-cs"/>
              </a:rPr>
              <a:t>核心</a:t>
            </a:r>
            <a:endParaRPr lang="en-US" altLang="zh-CN" dirty="0" smtClean="0">
              <a:cs typeface="+mn-cs"/>
            </a:endParaRPr>
          </a:p>
          <a:p>
            <a:pPr lvl="1" fontAlgn="auto">
              <a:spcAft>
                <a:spcPts val="0"/>
              </a:spcAft>
              <a:defRPr/>
            </a:pPr>
            <a:r>
              <a:rPr lang="zh-CN" altLang="en-US" dirty="0" smtClean="0">
                <a:cs typeface="+mn-cs"/>
              </a:rPr>
              <a:t>第五章</a:t>
            </a:r>
            <a:endParaRPr lang="en-US" altLang="zh-CN" dirty="0" smtClean="0">
              <a:cs typeface="+mn-cs"/>
            </a:endParaRPr>
          </a:p>
          <a:p>
            <a:pPr lvl="2" fontAlgn="auto">
              <a:spcAft>
                <a:spcPts val="0"/>
              </a:spcAft>
              <a:defRPr/>
            </a:pPr>
            <a:r>
              <a:rPr lang="zh-CN" altLang="en-US" dirty="0" smtClean="0">
                <a:cs typeface="+mn-cs"/>
              </a:rPr>
              <a:t>交易：净额结算服务</a:t>
            </a:r>
            <a:endParaRPr lang="en-US" altLang="zh-CN" dirty="0" smtClean="0">
              <a:cs typeface="+mn-cs"/>
            </a:endParaRPr>
          </a:p>
          <a:p>
            <a:pPr lvl="2" fontAlgn="auto">
              <a:spcAft>
                <a:spcPts val="0"/>
              </a:spcAft>
              <a:defRPr/>
            </a:pPr>
            <a:r>
              <a:rPr lang="zh-CN" altLang="en-US" dirty="0" smtClean="0">
                <a:cs typeface="+mn-cs"/>
              </a:rPr>
              <a:t>申赎：个性化服务</a:t>
            </a:r>
            <a:endParaRPr lang="en-US" altLang="zh-CN" dirty="0" smtClean="0">
              <a:cs typeface="+mn-cs"/>
            </a:endParaRPr>
          </a:p>
          <a:p>
            <a:pPr lvl="2" fontAlgn="auto">
              <a:spcAft>
                <a:spcPts val="0"/>
              </a:spcAft>
              <a:defRPr/>
            </a:pPr>
            <a:r>
              <a:rPr lang="zh-CN" altLang="en-US" dirty="0" smtClean="0">
                <a:cs typeface="+mn-cs"/>
              </a:rPr>
              <a:t>现金差额、现金替代退补款：代收代付</a:t>
            </a:r>
            <a:endParaRPr lang="en-US" altLang="zh-CN" dirty="0" smtClean="0">
              <a:cs typeface="+mn-cs"/>
            </a:endParaRPr>
          </a:p>
          <a:p>
            <a:pPr lvl="1" fontAlgn="auto">
              <a:spcAft>
                <a:spcPts val="0"/>
              </a:spcAft>
              <a:defRPr/>
            </a:pPr>
            <a:r>
              <a:rPr lang="zh-CN" altLang="en-US" dirty="0" smtClean="0">
                <a:cs typeface="+mn-cs"/>
              </a:rPr>
              <a:t>第六章</a:t>
            </a:r>
            <a:endParaRPr lang="en-US" altLang="zh-CN" dirty="0" smtClean="0">
              <a:cs typeface="+mn-cs"/>
            </a:endParaRPr>
          </a:p>
          <a:p>
            <a:pPr lvl="2" fontAlgn="auto">
              <a:spcAft>
                <a:spcPts val="0"/>
              </a:spcAft>
              <a:defRPr/>
            </a:pPr>
            <a:r>
              <a:rPr lang="zh-CN" altLang="en-US" dirty="0" smtClean="0">
                <a:cs typeface="+mn-cs"/>
              </a:rPr>
              <a:t>场外申赎</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灯片编号占位符 3"/>
          <p:cNvSpPr>
            <a:spLocks noGrp="1"/>
          </p:cNvSpPr>
          <p:nvPr>
            <p:ph type="sldNum" sz="quarter" idx="12"/>
          </p:nvPr>
        </p:nvSpPr>
        <p:spPr/>
        <p:txBody>
          <a:bodyPr/>
          <a:lstStyle/>
          <a:p>
            <a:pPr>
              <a:defRPr/>
            </a:pPr>
            <a:fld id="{0B5145A5-19C9-4EA5-95DC-65DFBDDA8DDE}" type="slidenum">
              <a:rPr lang="zh-CN" altLang="en-US"/>
              <a:pPr>
                <a:defRPr/>
              </a:pPr>
              <a:t>6</a:t>
            </a:fld>
            <a:endParaRPr lang="zh-CN" altLang="en-US"/>
          </a:p>
        </p:txBody>
      </p:sp>
      <p:sp>
        <p:nvSpPr>
          <p:cNvPr id="5" name="日期占位符 4"/>
          <p:cNvSpPr>
            <a:spLocks noGrp="1"/>
          </p:cNvSpPr>
          <p:nvPr>
            <p:ph type="dt" sz="quarter" idx="10"/>
          </p:nvPr>
        </p:nvSpPr>
        <p:spPr/>
        <p:txBody>
          <a:bodyPr/>
          <a:lstStyle/>
          <a:p>
            <a:pPr>
              <a:defRPr/>
            </a:pPr>
            <a:fld id="{C3CC8A82-C74C-451B-B0DD-F4315EF7DBCC}" type="datetime1">
              <a:rPr lang="zh-CN" altLang="en-US"/>
              <a:pPr>
                <a:defRPr/>
              </a:pPr>
              <a:t>2012/4/9</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规则修订说明</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r>
              <a:rPr lang="en-US" altLang="zh-CN" dirty="0" smtClean="0">
                <a:cs typeface="+mn-cs"/>
              </a:rPr>
              <a:t>《</a:t>
            </a:r>
            <a:r>
              <a:rPr lang="zh-CN" altLang="en-US" dirty="0" smtClean="0">
                <a:cs typeface="+mn-cs"/>
              </a:rPr>
              <a:t>中国证券登记结算有限责任公司深圳分公司跨市场</a:t>
            </a:r>
            <a:r>
              <a:rPr lang="en-US" dirty="0" smtClean="0">
                <a:cs typeface="+mn-cs"/>
              </a:rPr>
              <a:t>ETF</a:t>
            </a:r>
            <a:r>
              <a:rPr lang="zh-CN" altLang="en-US" dirty="0" smtClean="0">
                <a:cs typeface="+mn-cs"/>
              </a:rPr>
              <a:t>登记结算业务指引</a:t>
            </a:r>
            <a:r>
              <a:rPr lang="en-US" altLang="zh-CN" dirty="0" smtClean="0">
                <a:cs typeface="+mn-cs"/>
              </a:rPr>
              <a:t>》</a:t>
            </a:r>
          </a:p>
          <a:p>
            <a:pPr lvl="1" fontAlgn="auto">
              <a:spcAft>
                <a:spcPts val="0"/>
              </a:spcAft>
              <a:defRPr/>
            </a:pPr>
            <a:r>
              <a:rPr lang="en-US" altLang="zh-CN" dirty="0" smtClean="0">
                <a:cs typeface="+mn-cs"/>
              </a:rPr>
              <a:t>www.chinaclear.cn →</a:t>
            </a:r>
            <a:r>
              <a:rPr lang="zh-CN" altLang="en-US" dirty="0" smtClean="0">
                <a:cs typeface="+mn-cs"/>
              </a:rPr>
              <a:t>业务规则</a:t>
            </a:r>
            <a:r>
              <a:rPr lang="en-US" altLang="zh-CN" dirty="0" smtClean="0">
                <a:cs typeface="+mn-cs"/>
              </a:rPr>
              <a:t>→</a:t>
            </a:r>
            <a:r>
              <a:rPr lang="zh-CN" altLang="en-US" dirty="0" smtClean="0">
                <a:cs typeface="+mn-cs"/>
              </a:rPr>
              <a:t>深圳市场</a:t>
            </a:r>
            <a:r>
              <a:rPr lang="en-US" altLang="zh-CN" dirty="0" smtClean="0">
                <a:cs typeface="+mn-cs"/>
              </a:rPr>
              <a:t>→</a:t>
            </a:r>
            <a:r>
              <a:rPr lang="zh-CN" altLang="en-US" dirty="0" smtClean="0">
                <a:cs typeface="+mn-cs"/>
              </a:rPr>
              <a:t>创新类业务</a:t>
            </a:r>
            <a:endParaRPr lang="en-US" altLang="zh-CN" dirty="0" smtClean="0">
              <a:cs typeface="+mn-cs"/>
            </a:endParaRPr>
          </a:p>
          <a:p>
            <a:pPr fontAlgn="auto">
              <a:spcAft>
                <a:spcPts val="0"/>
              </a:spcAft>
              <a:defRPr/>
            </a:pP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灯片编号占位符 3"/>
          <p:cNvSpPr>
            <a:spLocks noGrp="1"/>
          </p:cNvSpPr>
          <p:nvPr>
            <p:ph type="sldNum" sz="quarter" idx="12"/>
          </p:nvPr>
        </p:nvSpPr>
        <p:spPr/>
        <p:txBody>
          <a:bodyPr/>
          <a:lstStyle/>
          <a:p>
            <a:pPr>
              <a:defRPr/>
            </a:pPr>
            <a:fld id="{F6FD9545-9367-40B6-9BE1-1D8A5CB3971C}" type="slidenum">
              <a:rPr lang="zh-CN" altLang="en-US"/>
              <a:pPr>
                <a:defRPr/>
              </a:pPr>
              <a:t>7</a:t>
            </a:fld>
            <a:endParaRPr lang="zh-CN" altLang="en-US"/>
          </a:p>
        </p:txBody>
      </p:sp>
      <p:sp>
        <p:nvSpPr>
          <p:cNvPr id="5" name="日期占位符 4"/>
          <p:cNvSpPr>
            <a:spLocks noGrp="1"/>
          </p:cNvSpPr>
          <p:nvPr>
            <p:ph type="dt" sz="quarter" idx="10"/>
          </p:nvPr>
        </p:nvSpPr>
        <p:spPr/>
        <p:txBody>
          <a:bodyPr/>
          <a:lstStyle/>
          <a:p>
            <a:pPr>
              <a:defRPr/>
            </a:pPr>
            <a:fld id="{C3CC8A82-C74C-451B-B0DD-F4315EF7DBCC}" type="datetime1">
              <a:rPr lang="zh-CN" altLang="en-US"/>
              <a:pPr>
                <a:defRPr/>
              </a:pPr>
              <a:t>2012/4/9</a:t>
            </a:fld>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quarter" idx="14"/>
          </p:nvPr>
        </p:nvSpPr>
        <p:spPr/>
        <p:txBody>
          <a:bodyPr/>
          <a:lstStyle/>
          <a:p>
            <a:pPr>
              <a:defRPr/>
            </a:pPr>
            <a:fld id="{B75B6378-2F6D-419D-8F8B-DC59A786F605}" type="datetime1">
              <a:rPr lang="zh-CN" altLang="en-US"/>
              <a:pPr>
                <a:defRPr/>
              </a:pPr>
              <a:t>2012/4/9</a:t>
            </a:fld>
            <a:endParaRPr lang="zh-CN" altLang="en-US"/>
          </a:p>
        </p:txBody>
      </p:sp>
      <p:sp>
        <p:nvSpPr>
          <p:cNvPr id="3" name="灯片编号占位符 2"/>
          <p:cNvSpPr>
            <a:spLocks noGrp="1"/>
          </p:cNvSpPr>
          <p:nvPr>
            <p:ph type="sldNum" sz="quarter" idx="16"/>
          </p:nvPr>
        </p:nvSpPr>
        <p:spPr/>
        <p:txBody>
          <a:bodyPr/>
          <a:lstStyle/>
          <a:p>
            <a:pPr>
              <a:defRPr/>
            </a:pPr>
            <a:fld id="{D2AFC810-34CC-41E6-85DC-0232E9338B63}" type="slidenum">
              <a:rPr lang="zh-CN" altLang="en-US"/>
              <a:pPr>
                <a:defRPr/>
              </a:pPr>
              <a:t>8</a:t>
            </a:fld>
            <a:endParaRPr lang="zh-CN" altLang="en-US"/>
          </a:p>
        </p:txBody>
      </p:sp>
      <p:sp>
        <p:nvSpPr>
          <p:cNvPr id="19459" name="图片占位符 3"/>
          <p:cNvSpPr>
            <a:spLocks noGrp="1"/>
          </p:cNvSpPr>
          <p:nvPr>
            <p:ph type="pic" sz="quarter" idx="13"/>
          </p:nvPr>
        </p:nvSpPr>
        <p:spPr>
          <a:xfrm>
            <a:off x="0" y="1868488"/>
            <a:ext cx="3016250" cy="2725737"/>
          </a:xfrm>
        </p:spPr>
      </p:sp>
      <p:sp>
        <p:nvSpPr>
          <p:cNvPr id="5" name="标题 4"/>
          <p:cNvSpPr>
            <a:spLocks noGrp="1"/>
          </p:cNvSpPr>
          <p:nvPr>
            <p:ph type="title"/>
          </p:nvPr>
        </p:nvSpPr>
        <p:spPr>
          <a:xfrm>
            <a:off x="3708400" y="3173413"/>
            <a:ext cx="5184775" cy="720725"/>
          </a:xfrm>
        </p:spPr>
        <p:txBody>
          <a:bodyPr rtlCol="0"/>
          <a:lstStyle/>
          <a:p>
            <a:pPr fontAlgn="auto">
              <a:spcAft>
                <a:spcPts val="0"/>
              </a:spcAft>
              <a:defRPr/>
            </a:pPr>
            <a:r>
              <a:rPr lang="en-US" altLang="zh-CN" sz="4000" dirty="0" smtClean="0">
                <a:latin typeface="+mj-ea"/>
                <a:ea typeface="+mj-ea"/>
              </a:rPr>
              <a:t>    ETF</a:t>
            </a:r>
            <a:r>
              <a:rPr lang="zh-CN" altLang="en-US" sz="4000" dirty="0" smtClean="0">
                <a:latin typeface="+mj-ea"/>
                <a:ea typeface="+mj-ea"/>
              </a:rPr>
              <a:t>概况</a:t>
            </a:r>
            <a:endParaRPr lang="zh-CN" altLang="en-US" sz="4000" dirty="0">
              <a:latin typeface="+mj-ea"/>
              <a:ea typeface="+mj-ea"/>
            </a:endParaRPr>
          </a:p>
        </p:txBody>
      </p:sp>
      <p:sp>
        <p:nvSpPr>
          <p:cNvPr id="6" name="文本占位符 5"/>
          <p:cNvSpPr>
            <a:spLocks noGrp="1"/>
          </p:cNvSpPr>
          <p:nvPr>
            <p:ph type="body" idx="1"/>
          </p:nvPr>
        </p:nvSpPr>
        <p:spPr>
          <a:xfrm>
            <a:off x="2479675" y="3016250"/>
            <a:ext cx="995363" cy="1008063"/>
          </a:xfrm>
        </p:spPr>
        <p:txBody>
          <a:bodyPr/>
          <a:lstStyle/>
          <a:p>
            <a:pPr fontAlgn="auto">
              <a:spcAft>
                <a:spcPts val="0"/>
              </a:spcAft>
              <a:buFont typeface="Arial" pitchFamily="34" charset="0"/>
              <a:buNone/>
              <a:defRPr/>
            </a:pPr>
            <a:r>
              <a:rPr sz="4800">
                <a:latin typeface="+mj-ea"/>
                <a:ea typeface="+mj-ea"/>
              </a:rPr>
              <a:t>二</a:t>
            </a:r>
            <a:endParaRPr sz="4800">
              <a:latin typeface="+mj-ea"/>
              <a:ea typeface="+mj-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smtClean="0"/>
              <a:t>什么是</a:t>
            </a:r>
            <a:r>
              <a:rPr lang="en-US" altLang="zh-CN" dirty="0" smtClean="0"/>
              <a:t>ETF</a:t>
            </a:r>
            <a:r>
              <a:rPr lang="zh-CN" altLang="en-US" dirty="0" smtClean="0"/>
              <a:t>？</a:t>
            </a:r>
            <a:endParaRPr lang="zh-CN" altLang="en-US" dirty="0"/>
          </a:p>
        </p:txBody>
      </p:sp>
      <p:sp>
        <p:nvSpPr>
          <p:cNvPr id="3" name="内容占位符 2"/>
          <p:cNvSpPr>
            <a:spLocks noGrp="1"/>
          </p:cNvSpPr>
          <p:nvPr>
            <p:ph idx="1"/>
          </p:nvPr>
        </p:nvSpPr>
        <p:spPr/>
        <p:txBody>
          <a:bodyPr rtlCol="0">
            <a:normAutofit/>
          </a:bodyPr>
          <a:lstStyle/>
          <a:p>
            <a:pPr fontAlgn="auto">
              <a:spcAft>
                <a:spcPts val="0"/>
              </a:spcAft>
              <a:defRPr/>
            </a:pPr>
            <a:endParaRPr lang="en-US" altLang="zh-CN" dirty="0" smtClean="0">
              <a:cs typeface="+mn-cs"/>
            </a:endParaRPr>
          </a:p>
          <a:p>
            <a:pPr fontAlgn="auto">
              <a:spcAft>
                <a:spcPts val="0"/>
              </a:spcAft>
              <a:defRPr/>
            </a:pPr>
            <a:r>
              <a:rPr lang="en-US" altLang="zh-CN" dirty="0" smtClean="0">
                <a:cs typeface="+mn-cs"/>
              </a:rPr>
              <a:t>Exchange Traded Funds</a:t>
            </a:r>
          </a:p>
          <a:p>
            <a:pPr fontAlgn="auto">
              <a:spcAft>
                <a:spcPts val="0"/>
              </a:spcAft>
              <a:defRPr/>
            </a:pPr>
            <a:endParaRPr lang="en-US" altLang="zh-CN" dirty="0" smtClean="0">
              <a:cs typeface="+mn-cs"/>
            </a:endParaRPr>
          </a:p>
          <a:p>
            <a:pPr fontAlgn="auto">
              <a:spcAft>
                <a:spcPts val="0"/>
              </a:spcAft>
              <a:defRPr/>
            </a:pPr>
            <a:r>
              <a:rPr lang="zh-CN" altLang="en-US" dirty="0" smtClean="0">
                <a:cs typeface="+mn-cs"/>
              </a:rPr>
              <a:t>交易</a:t>
            </a:r>
            <a:r>
              <a:rPr lang="en-US" altLang="zh-CN" dirty="0" smtClean="0">
                <a:cs typeface="+mn-cs"/>
              </a:rPr>
              <a:t>+</a:t>
            </a:r>
            <a:r>
              <a:rPr lang="zh-CN" altLang="en-US" dirty="0" smtClean="0">
                <a:cs typeface="+mn-cs"/>
              </a:rPr>
              <a:t>申购赎回</a:t>
            </a:r>
            <a:endParaRPr lang="en-US" altLang="zh-CN" dirty="0" smtClean="0">
              <a:cs typeface="+mn-cs"/>
            </a:endParaRPr>
          </a:p>
          <a:p>
            <a:pPr fontAlgn="auto">
              <a:spcAft>
                <a:spcPts val="0"/>
              </a:spcAft>
              <a:buFont typeface="Wingdings" pitchFamily="2" charset="2"/>
              <a:buNone/>
              <a:defRPr/>
            </a:pPr>
            <a:endParaRPr lang="en-US" altLang="zh-CN" dirty="0" smtClean="0">
              <a:cs typeface="+mn-cs"/>
            </a:endParaRPr>
          </a:p>
        </p:txBody>
      </p:sp>
      <p:sp>
        <p:nvSpPr>
          <p:cNvPr id="4" name="灯片编号占位符 3"/>
          <p:cNvSpPr>
            <a:spLocks noGrp="1"/>
          </p:cNvSpPr>
          <p:nvPr>
            <p:ph type="sldNum" sz="quarter" idx="12"/>
          </p:nvPr>
        </p:nvSpPr>
        <p:spPr/>
        <p:txBody>
          <a:bodyPr/>
          <a:lstStyle/>
          <a:p>
            <a:pPr>
              <a:defRPr/>
            </a:pPr>
            <a:fld id="{CD6E7ECE-79ED-4E87-8E88-C3D70B6E10DF}" type="slidenum">
              <a:rPr lang="zh-CN" altLang="en-US"/>
              <a:pPr>
                <a:defRPr/>
              </a:pPr>
              <a:t>9</a:t>
            </a:fld>
            <a:endParaRPr lang="zh-CN" altLang="en-US"/>
          </a:p>
        </p:txBody>
      </p:sp>
      <p:sp>
        <p:nvSpPr>
          <p:cNvPr id="5" name="日期占位符 4"/>
          <p:cNvSpPr>
            <a:spLocks noGrp="1"/>
          </p:cNvSpPr>
          <p:nvPr>
            <p:ph type="dt" sz="quarter" idx="10"/>
          </p:nvPr>
        </p:nvSpPr>
        <p:spPr/>
        <p:txBody>
          <a:bodyPr/>
          <a:lstStyle/>
          <a:p>
            <a:pPr>
              <a:defRPr/>
            </a:pPr>
            <a:fld id="{C3CC8A82-C74C-451B-B0DD-F4315EF7DBCC}" type="datetime1">
              <a:rPr lang="zh-CN" altLang="en-US"/>
              <a:pPr>
                <a:defRPr/>
              </a:pPr>
              <a:t>2012/4/9</a:t>
            </a:fld>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培训2">
  <a:themeElements>
    <a:clrScheme name="证券">
      <a:dk1>
        <a:sysClr val="windowText" lastClr="000000"/>
      </a:dk1>
      <a:lt1>
        <a:sysClr val="window" lastClr="FFFFFF"/>
      </a:lt1>
      <a:dk2>
        <a:srgbClr val="1F497D"/>
      </a:dk2>
      <a:lt2>
        <a:srgbClr val="EEECE1"/>
      </a:lt2>
      <a:accent1>
        <a:srgbClr val="4BACC6"/>
      </a:accent1>
      <a:accent2>
        <a:srgbClr val="9BBB59"/>
      </a:accent2>
      <a:accent3>
        <a:srgbClr val="8064A2"/>
      </a:accent3>
      <a:accent4>
        <a:srgbClr val="C49F64"/>
      </a:accent4>
      <a:accent5>
        <a:srgbClr val="C00000"/>
      </a:accent5>
      <a:accent6>
        <a:srgbClr val="F57200"/>
      </a:accent6>
      <a:hlink>
        <a:srgbClr val="0000FF"/>
      </a:hlink>
      <a:folHlink>
        <a:srgbClr val="800080"/>
      </a:folHlink>
    </a:clrScheme>
    <a:fontScheme name="证券">
      <a:majorFont>
        <a:latin typeface="Arial"/>
        <a:ea typeface="微软雅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培训2－蓝色</Template>
  <TotalTime>2677</TotalTime>
  <Words>2313</Words>
  <Application>Microsoft Office PowerPoint</Application>
  <PresentationFormat>全屏显示(4:3)</PresentationFormat>
  <Paragraphs>482</Paragraphs>
  <Slides>45</Slides>
  <Notes>25</Notes>
  <HiddenSlides>0</HiddenSlides>
  <MMClips>0</MMClips>
  <ScaleCrop>false</ScaleCrop>
  <HeadingPairs>
    <vt:vector size="8" baseType="variant">
      <vt:variant>
        <vt:lpstr>已用的字体</vt:lpstr>
      </vt:variant>
      <vt:variant>
        <vt:i4>8</vt:i4>
      </vt:variant>
      <vt:variant>
        <vt:lpstr>演示文稿设计模板</vt:lpstr>
      </vt:variant>
      <vt:variant>
        <vt:i4>3</vt:i4>
      </vt:variant>
      <vt:variant>
        <vt:lpstr>嵌入 OLE 服务器</vt:lpstr>
      </vt:variant>
      <vt:variant>
        <vt:i4>1</vt:i4>
      </vt:variant>
      <vt:variant>
        <vt:lpstr>幻灯片标题</vt:lpstr>
      </vt:variant>
      <vt:variant>
        <vt:i4>45</vt:i4>
      </vt:variant>
    </vt:vector>
  </HeadingPairs>
  <TitlesOfParts>
    <vt:vector size="57" baseType="lpstr">
      <vt:lpstr>Arial</vt:lpstr>
      <vt:lpstr>华文细黑</vt:lpstr>
      <vt:lpstr>微软雅黑</vt:lpstr>
      <vt:lpstr>Calibri</vt:lpstr>
      <vt:lpstr>宋体</vt:lpstr>
      <vt:lpstr>Wingdings</vt:lpstr>
      <vt:lpstr>Times New Roman</vt:lpstr>
      <vt:lpstr>楷体_GB2312</vt:lpstr>
      <vt:lpstr>培训2</vt:lpstr>
      <vt:lpstr>培训2</vt:lpstr>
      <vt:lpstr>培训2</vt:lpstr>
      <vt:lpstr>Visio</vt:lpstr>
      <vt:lpstr>幻灯片 1</vt:lpstr>
      <vt:lpstr>目  录</vt:lpstr>
      <vt:lpstr>    规则修订说明</vt:lpstr>
      <vt:lpstr>规则修订说明</vt:lpstr>
      <vt:lpstr>规则修订说明</vt:lpstr>
      <vt:lpstr>规则修订说明</vt:lpstr>
      <vt:lpstr>规则修订说明</vt:lpstr>
      <vt:lpstr>    ETF概况</vt:lpstr>
      <vt:lpstr>什么是ETF？</vt:lpstr>
      <vt:lpstr>什么是ETF？</vt:lpstr>
      <vt:lpstr>ETF类别</vt:lpstr>
      <vt:lpstr>ETF类别</vt:lpstr>
      <vt:lpstr>ETF类别</vt:lpstr>
      <vt:lpstr>    跨市场ETF登记结算</vt:lpstr>
      <vt:lpstr>账户</vt:lpstr>
      <vt:lpstr>账户</vt:lpstr>
      <vt:lpstr>认购---现金认购</vt:lpstr>
      <vt:lpstr>认购---组合证券认购</vt:lpstr>
      <vt:lpstr>认购---组合证券认购</vt:lpstr>
      <vt:lpstr>初始登记</vt:lpstr>
      <vt:lpstr>结算---交易的结算</vt:lpstr>
      <vt:lpstr>结算---交易的结算</vt:lpstr>
      <vt:lpstr>结算---交易的结算</vt:lpstr>
      <vt:lpstr>结算---申赎的结算</vt:lpstr>
      <vt:lpstr>结算---申赎的结算</vt:lpstr>
      <vt:lpstr>结算---申赎的结算</vt:lpstr>
      <vt:lpstr>结算---申赎的结算</vt:lpstr>
      <vt:lpstr>结算---申赎的结算</vt:lpstr>
      <vt:lpstr>结算---申赎的结算</vt:lpstr>
      <vt:lpstr>结算---申赎的结算</vt:lpstr>
      <vt:lpstr>结算---申赎的结算</vt:lpstr>
      <vt:lpstr>结算---申赎的结算</vt:lpstr>
      <vt:lpstr>结算---申赎的结算</vt:lpstr>
      <vt:lpstr>结算---申赎的结算</vt:lpstr>
      <vt:lpstr>结算---申赎的结算</vt:lpstr>
      <vt:lpstr>结算---申赎的结算</vt:lpstr>
      <vt:lpstr>权益分派</vt:lpstr>
      <vt:lpstr>收费标准</vt:lpstr>
      <vt:lpstr>    风险管理</vt:lpstr>
      <vt:lpstr>交易的风险</vt:lpstr>
      <vt:lpstr>交易的风险</vt:lpstr>
      <vt:lpstr>申赎的风险</vt:lpstr>
      <vt:lpstr>申赎的风险</vt:lpstr>
      <vt:lpstr>咨询方式</vt:lpstr>
      <vt:lpstr>幻灯片 45</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跨市场ETF登记结算介绍</dc:title>
  <dc:creator>Lenovo User</dc:creator>
  <cp:lastModifiedBy>lenovo</cp:lastModifiedBy>
  <cp:revision>212</cp:revision>
  <dcterms:created xsi:type="dcterms:W3CDTF">2012-02-28T03:23:03Z</dcterms:created>
  <dcterms:modified xsi:type="dcterms:W3CDTF">2012-04-09T13:23:09Z</dcterms:modified>
</cp:coreProperties>
</file>